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 bookmarkIdSeed="2">
  <p:sldMasterIdLst>
    <p:sldMasterId id="2147483714" r:id="rId1"/>
  </p:sldMasterIdLst>
  <p:notesMasterIdLst>
    <p:notesMasterId r:id="rId30"/>
  </p:notesMasterIdLst>
  <p:handoutMasterIdLst>
    <p:handoutMasterId r:id="rId31"/>
  </p:handoutMasterIdLst>
  <p:sldIdLst>
    <p:sldId id="321" r:id="rId2"/>
    <p:sldId id="458" r:id="rId3"/>
    <p:sldId id="320" r:id="rId4"/>
    <p:sldId id="484" r:id="rId5"/>
    <p:sldId id="417" r:id="rId6"/>
    <p:sldId id="475" r:id="rId7"/>
    <p:sldId id="492" r:id="rId8"/>
    <p:sldId id="478" r:id="rId9"/>
    <p:sldId id="474" r:id="rId10"/>
    <p:sldId id="495" r:id="rId11"/>
    <p:sldId id="496" r:id="rId12"/>
    <p:sldId id="497" r:id="rId13"/>
    <p:sldId id="402" r:id="rId14"/>
    <p:sldId id="479" r:id="rId15"/>
    <p:sldId id="506" r:id="rId16"/>
    <p:sldId id="507" r:id="rId17"/>
    <p:sldId id="498" r:id="rId18"/>
    <p:sldId id="499" r:id="rId19"/>
    <p:sldId id="500" r:id="rId20"/>
    <p:sldId id="501" r:id="rId21"/>
    <p:sldId id="502" r:id="rId22"/>
    <p:sldId id="503" r:id="rId23"/>
    <p:sldId id="504" r:id="rId24"/>
    <p:sldId id="505" r:id="rId25"/>
    <p:sldId id="485" r:id="rId26"/>
    <p:sldId id="486" r:id="rId27"/>
    <p:sldId id="487" r:id="rId28"/>
    <p:sldId id="453" r:id="rId29"/>
  </p:sldIdLst>
  <p:sldSz cx="12192000" cy="6858000"/>
  <p:notesSz cx="6954838" cy="93091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081B"/>
    <a:srgbClr val="9B2D2D"/>
    <a:srgbClr val="A93131"/>
    <a:srgbClr val="B21A25"/>
    <a:srgbClr val="BB2740"/>
    <a:srgbClr val="7111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C89EF96-8CEA-46FF-86C4-4CE0E7609802}" styleName="Estilo claro 3 - Énfasis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Énfasi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DA37D80-6434-44D0-A028-1B22A696006F}" styleName="Estilo claro 3 - Énfasis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Énfasi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Énfasi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51" autoAdjust="0"/>
    <p:restoredTop sz="89835" autoAdjust="0"/>
  </p:normalViewPr>
  <p:slideViewPr>
    <p:cSldViewPr snapToGrid="0" snapToObjects="1">
      <p:cViewPr varScale="1">
        <p:scale>
          <a:sx n="99" d="100"/>
          <a:sy n="99" d="100"/>
        </p:scale>
        <p:origin x="192" y="48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945572-7B17-7F40-999F-D6AC19752E20}" type="doc">
      <dgm:prSet loTypeId="urn:microsoft.com/office/officeart/2005/8/layout/hProcess9" loCatId="" qsTypeId="urn:microsoft.com/office/officeart/2005/8/quickstyle/simple4" qsCatId="simple" csTypeId="urn:microsoft.com/office/officeart/2005/8/colors/accent6_2" csCatId="accent6" phldr="1"/>
      <dgm:spPr/>
    </dgm:pt>
    <dgm:pt modelId="{FED0A292-43C3-114F-8299-763591461960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2800" dirty="0" smtClean="0">
              <a:solidFill>
                <a:schemeClr val="tx1"/>
              </a:solidFill>
            </a:rPr>
            <a:t>Reemplazar a los grupos armados</a:t>
          </a:r>
          <a:endParaRPr lang="es-ES" sz="2800" dirty="0">
            <a:solidFill>
              <a:schemeClr val="tx1"/>
            </a:solidFill>
          </a:endParaRPr>
        </a:p>
      </dgm:t>
    </dgm:pt>
    <dgm:pt modelId="{90C6B87E-9A45-6B47-962D-93BEA6F34F99}" type="parTrans" cxnId="{88ADA20A-8610-CF4B-8BB6-237ABC6EC9AE}">
      <dgm:prSet/>
      <dgm:spPr/>
      <dgm:t>
        <a:bodyPr/>
        <a:lstStyle/>
        <a:p>
          <a:endParaRPr lang="es-ES" sz="2800">
            <a:solidFill>
              <a:schemeClr val="tx1"/>
            </a:solidFill>
          </a:endParaRPr>
        </a:p>
      </dgm:t>
    </dgm:pt>
    <dgm:pt modelId="{E8CE694C-A689-6846-87E6-AD7060063583}" type="sibTrans" cxnId="{88ADA20A-8610-CF4B-8BB6-237ABC6EC9AE}">
      <dgm:prSet/>
      <dgm:spPr/>
      <dgm:t>
        <a:bodyPr/>
        <a:lstStyle/>
        <a:p>
          <a:endParaRPr lang="es-ES" sz="2800">
            <a:solidFill>
              <a:schemeClr val="tx1"/>
            </a:solidFill>
          </a:endParaRPr>
        </a:p>
      </dgm:t>
    </dgm:pt>
    <dgm:pt modelId="{A988994C-092F-1A42-A4CE-285F48A2B1E2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2800" dirty="0" smtClean="0">
              <a:solidFill>
                <a:schemeClr val="tx1"/>
              </a:solidFill>
            </a:rPr>
            <a:t>Creando Ciudadanía, Estado y Mercado</a:t>
          </a:r>
          <a:endParaRPr lang="es-ES" sz="2800" dirty="0">
            <a:solidFill>
              <a:schemeClr val="tx1"/>
            </a:solidFill>
          </a:endParaRPr>
        </a:p>
      </dgm:t>
    </dgm:pt>
    <dgm:pt modelId="{555A5E60-3A64-A84D-819A-EC20B518AC36}" type="parTrans" cxnId="{D794CE0A-4409-014D-A5C8-FA8AFF177340}">
      <dgm:prSet/>
      <dgm:spPr/>
      <dgm:t>
        <a:bodyPr/>
        <a:lstStyle/>
        <a:p>
          <a:endParaRPr lang="es-ES" sz="2800">
            <a:solidFill>
              <a:schemeClr val="tx1"/>
            </a:solidFill>
          </a:endParaRPr>
        </a:p>
      </dgm:t>
    </dgm:pt>
    <dgm:pt modelId="{4B449495-A4A9-1147-B8EA-58D0D327DC23}" type="sibTrans" cxnId="{D794CE0A-4409-014D-A5C8-FA8AFF177340}">
      <dgm:prSet/>
      <dgm:spPr/>
      <dgm:t>
        <a:bodyPr/>
        <a:lstStyle/>
        <a:p>
          <a:endParaRPr lang="es-ES" sz="2800">
            <a:solidFill>
              <a:schemeClr val="tx1"/>
            </a:solidFill>
          </a:endParaRPr>
        </a:p>
      </dgm:t>
    </dgm:pt>
    <dgm:pt modelId="{8E61C50E-71EA-7545-9429-5A4F0A3149F4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2800" dirty="0" smtClean="0">
              <a:solidFill>
                <a:schemeClr val="tx1"/>
              </a:solidFill>
            </a:rPr>
            <a:t>Orientado al cierre de brechas y objetivos de desarrollo sostenible</a:t>
          </a:r>
          <a:endParaRPr lang="es-ES" sz="2800" dirty="0">
            <a:solidFill>
              <a:schemeClr val="tx1"/>
            </a:solidFill>
          </a:endParaRPr>
        </a:p>
      </dgm:t>
    </dgm:pt>
    <dgm:pt modelId="{337FC841-3840-DE48-9B7F-A32DBE4AF7B1}" type="parTrans" cxnId="{9B00E81B-80F1-5C47-A926-D0CB3CCC49D8}">
      <dgm:prSet/>
      <dgm:spPr/>
      <dgm:t>
        <a:bodyPr/>
        <a:lstStyle/>
        <a:p>
          <a:endParaRPr lang="es-ES" sz="2800">
            <a:solidFill>
              <a:schemeClr val="tx1"/>
            </a:solidFill>
          </a:endParaRPr>
        </a:p>
      </dgm:t>
    </dgm:pt>
    <dgm:pt modelId="{1C10DEF8-0203-9846-9397-2A7C7D612ACB}" type="sibTrans" cxnId="{9B00E81B-80F1-5C47-A926-D0CB3CCC49D8}">
      <dgm:prSet/>
      <dgm:spPr/>
      <dgm:t>
        <a:bodyPr/>
        <a:lstStyle/>
        <a:p>
          <a:endParaRPr lang="es-ES" sz="2800">
            <a:solidFill>
              <a:schemeClr val="tx1"/>
            </a:solidFill>
          </a:endParaRPr>
        </a:p>
      </dgm:t>
    </dgm:pt>
    <dgm:pt modelId="{9FC41939-8B11-B141-AA5F-E77A6981C104}" type="pres">
      <dgm:prSet presAssocID="{DD945572-7B17-7F40-999F-D6AC19752E20}" presName="CompostProcess" presStyleCnt="0">
        <dgm:presLayoutVars>
          <dgm:dir/>
          <dgm:resizeHandles val="exact"/>
        </dgm:presLayoutVars>
      </dgm:prSet>
      <dgm:spPr/>
    </dgm:pt>
    <dgm:pt modelId="{7ABE65A2-3C9D-DF45-B643-018517B0B36B}" type="pres">
      <dgm:prSet presAssocID="{DD945572-7B17-7F40-999F-D6AC19752E20}" presName="arrow" presStyleLbl="bgShp" presStyleIdx="0" presStyleCnt="1" custScaleX="107397"/>
      <dgm:spPr/>
    </dgm:pt>
    <dgm:pt modelId="{F9BB8D37-CE63-484E-9148-79F8EDFAE57D}" type="pres">
      <dgm:prSet presAssocID="{DD945572-7B17-7F40-999F-D6AC19752E20}" presName="linearProcess" presStyleCnt="0"/>
      <dgm:spPr/>
    </dgm:pt>
    <dgm:pt modelId="{A955C76C-27BF-E14B-985E-3200DFB87CD6}" type="pres">
      <dgm:prSet presAssocID="{FED0A292-43C3-114F-8299-763591461960}" presName="textNode" presStyleLbl="node1" presStyleIdx="0" presStyleCnt="3" custScaleX="117421" custScaleY="13700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3318911-37AF-3849-86D3-5E9B570CAC9C}" type="pres">
      <dgm:prSet presAssocID="{E8CE694C-A689-6846-87E6-AD7060063583}" presName="sibTrans" presStyleCnt="0"/>
      <dgm:spPr/>
    </dgm:pt>
    <dgm:pt modelId="{AECB7506-D135-DF4D-B5F4-73D4CF32A32D}" type="pres">
      <dgm:prSet presAssocID="{A988994C-092F-1A42-A4CE-285F48A2B1E2}" presName="textNode" presStyleLbl="node1" presStyleIdx="1" presStyleCnt="3" custScaleX="117264" custScaleY="1370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25AFF19-5DEE-ED4B-8E1A-543E7EF934A3}" type="pres">
      <dgm:prSet presAssocID="{4B449495-A4A9-1147-B8EA-58D0D327DC23}" presName="sibTrans" presStyleCnt="0"/>
      <dgm:spPr/>
    </dgm:pt>
    <dgm:pt modelId="{CCDB645D-86EE-F24A-831C-69E6CBB22BAB}" type="pres">
      <dgm:prSet presAssocID="{8E61C50E-71EA-7545-9429-5A4F0A3149F4}" presName="textNode" presStyleLbl="node1" presStyleIdx="2" presStyleCnt="3" custScaleX="111677" custScaleY="13608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EC02260-1BFF-4047-B249-92B571E21425}" type="presOf" srcId="{8E61C50E-71EA-7545-9429-5A4F0A3149F4}" destId="{CCDB645D-86EE-F24A-831C-69E6CBB22BAB}" srcOrd="0" destOrd="0" presId="urn:microsoft.com/office/officeart/2005/8/layout/hProcess9"/>
    <dgm:cxn modelId="{88ADA20A-8610-CF4B-8BB6-237ABC6EC9AE}" srcId="{DD945572-7B17-7F40-999F-D6AC19752E20}" destId="{FED0A292-43C3-114F-8299-763591461960}" srcOrd="0" destOrd="0" parTransId="{90C6B87E-9A45-6B47-962D-93BEA6F34F99}" sibTransId="{E8CE694C-A689-6846-87E6-AD7060063583}"/>
    <dgm:cxn modelId="{B2A20C75-3C8A-654B-8884-F96EF96DF4FA}" type="presOf" srcId="{FED0A292-43C3-114F-8299-763591461960}" destId="{A955C76C-27BF-E14B-985E-3200DFB87CD6}" srcOrd="0" destOrd="0" presId="urn:microsoft.com/office/officeart/2005/8/layout/hProcess9"/>
    <dgm:cxn modelId="{5B34046B-F493-4548-B3C9-DC7017162932}" type="presOf" srcId="{A988994C-092F-1A42-A4CE-285F48A2B1E2}" destId="{AECB7506-D135-DF4D-B5F4-73D4CF32A32D}" srcOrd="0" destOrd="0" presId="urn:microsoft.com/office/officeart/2005/8/layout/hProcess9"/>
    <dgm:cxn modelId="{C23525F8-C3CF-7648-A5A3-B8D892661B12}" type="presOf" srcId="{DD945572-7B17-7F40-999F-D6AC19752E20}" destId="{9FC41939-8B11-B141-AA5F-E77A6981C104}" srcOrd="0" destOrd="0" presId="urn:microsoft.com/office/officeart/2005/8/layout/hProcess9"/>
    <dgm:cxn modelId="{D794CE0A-4409-014D-A5C8-FA8AFF177340}" srcId="{DD945572-7B17-7F40-999F-D6AC19752E20}" destId="{A988994C-092F-1A42-A4CE-285F48A2B1E2}" srcOrd="1" destOrd="0" parTransId="{555A5E60-3A64-A84D-819A-EC20B518AC36}" sibTransId="{4B449495-A4A9-1147-B8EA-58D0D327DC23}"/>
    <dgm:cxn modelId="{9B00E81B-80F1-5C47-A926-D0CB3CCC49D8}" srcId="{DD945572-7B17-7F40-999F-D6AC19752E20}" destId="{8E61C50E-71EA-7545-9429-5A4F0A3149F4}" srcOrd="2" destOrd="0" parTransId="{337FC841-3840-DE48-9B7F-A32DBE4AF7B1}" sibTransId="{1C10DEF8-0203-9846-9397-2A7C7D612ACB}"/>
    <dgm:cxn modelId="{F3688B72-3D3C-0B47-89B5-808ABF07DAE2}" type="presParOf" srcId="{9FC41939-8B11-B141-AA5F-E77A6981C104}" destId="{7ABE65A2-3C9D-DF45-B643-018517B0B36B}" srcOrd="0" destOrd="0" presId="urn:microsoft.com/office/officeart/2005/8/layout/hProcess9"/>
    <dgm:cxn modelId="{5E4459D7-80D5-B04E-865E-631AA0816A46}" type="presParOf" srcId="{9FC41939-8B11-B141-AA5F-E77A6981C104}" destId="{F9BB8D37-CE63-484E-9148-79F8EDFAE57D}" srcOrd="1" destOrd="0" presId="urn:microsoft.com/office/officeart/2005/8/layout/hProcess9"/>
    <dgm:cxn modelId="{E46644CB-A08A-E247-B705-98ECC308878E}" type="presParOf" srcId="{F9BB8D37-CE63-484E-9148-79F8EDFAE57D}" destId="{A955C76C-27BF-E14B-985E-3200DFB87CD6}" srcOrd="0" destOrd="0" presId="urn:microsoft.com/office/officeart/2005/8/layout/hProcess9"/>
    <dgm:cxn modelId="{3758D206-C809-C546-9D62-F9BEAF251D9B}" type="presParOf" srcId="{F9BB8D37-CE63-484E-9148-79F8EDFAE57D}" destId="{43318911-37AF-3849-86D3-5E9B570CAC9C}" srcOrd="1" destOrd="0" presId="urn:microsoft.com/office/officeart/2005/8/layout/hProcess9"/>
    <dgm:cxn modelId="{EFBA4D48-91E3-D740-A390-B5C98B6B2F7B}" type="presParOf" srcId="{F9BB8D37-CE63-484E-9148-79F8EDFAE57D}" destId="{AECB7506-D135-DF4D-B5F4-73D4CF32A32D}" srcOrd="2" destOrd="0" presId="urn:microsoft.com/office/officeart/2005/8/layout/hProcess9"/>
    <dgm:cxn modelId="{D84915D4-94B3-DC49-A7DC-141FB8711410}" type="presParOf" srcId="{F9BB8D37-CE63-484E-9148-79F8EDFAE57D}" destId="{925AFF19-5DEE-ED4B-8E1A-543E7EF934A3}" srcOrd="3" destOrd="0" presId="urn:microsoft.com/office/officeart/2005/8/layout/hProcess9"/>
    <dgm:cxn modelId="{A2B575E9-686F-964B-8514-21150167EFB4}" type="presParOf" srcId="{F9BB8D37-CE63-484E-9148-79F8EDFAE57D}" destId="{CCDB645D-86EE-F24A-831C-69E6CBB22BA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BE65A2-3C9D-DF45-B643-018517B0B36B}">
      <dsp:nvSpPr>
        <dsp:cNvPr id="0" name=""/>
        <dsp:cNvSpPr/>
      </dsp:nvSpPr>
      <dsp:spPr>
        <a:xfrm>
          <a:off x="439486" y="0"/>
          <a:ext cx="9209614" cy="3455073"/>
        </a:xfrm>
        <a:prstGeom prst="right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955C76C-27BF-E14B-985E-3200DFB87CD6}">
      <dsp:nvSpPr>
        <dsp:cNvPr id="0" name=""/>
        <dsp:cNvSpPr/>
      </dsp:nvSpPr>
      <dsp:spPr>
        <a:xfrm>
          <a:off x="190" y="780784"/>
          <a:ext cx="3168859" cy="1893504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solidFill>
                <a:schemeClr val="tx1"/>
              </a:solidFill>
            </a:rPr>
            <a:t>Reemplazar a los grupos armados</a:t>
          </a:r>
          <a:endParaRPr lang="es-ES" sz="2800" kern="1200" dirty="0">
            <a:solidFill>
              <a:schemeClr val="tx1"/>
            </a:solidFill>
          </a:endParaRPr>
        </a:p>
      </dsp:txBody>
      <dsp:txXfrm>
        <a:off x="92623" y="873217"/>
        <a:ext cx="2983993" cy="1708638"/>
      </dsp:txXfrm>
    </dsp:sp>
    <dsp:sp modelId="{AECB7506-D135-DF4D-B5F4-73D4CF32A32D}">
      <dsp:nvSpPr>
        <dsp:cNvPr id="0" name=""/>
        <dsp:cNvSpPr/>
      </dsp:nvSpPr>
      <dsp:spPr>
        <a:xfrm>
          <a:off x="3539490" y="780763"/>
          <a:ext cx="3164622" cy="1893545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solidFill>
                <a:schemeClr val="tx1"/>
              </a:solidFill>
            </a:rPr>
            <a:t>Creando Ciudadanía, Estado y Mercado</a:t>
          </a:r>
          <a:endParaRPr lang="es-ES" sz="2800" kern="1200" dirty="0">
            <a:solidFill>
              <a:schemeClr val="tx1"/>
            </a:solidFill>
          </a:endParaRPr>
        </a:p>
      </dsp:txBody>
      <dsp:txXfrm>
        <a:off x="3631925" y="873198"/>
        <a:ext cx="2979752" cy="1708675"/>
      </dsp:txXfrm>
    </dsp:sp>
    <dsp:sp modelId="{CCDB645D-86EE-F24A-831C-69E6CBB22BAB}">
      <dsp:nvSpPr>
        <dsp:cNvPr id="0" name=""/>
        <dsp:cNvSpPr/>
      </dsp:nvSpPr>
      <dsp:spPr>
        <a:xfrm>
          <a:off x="7074552" y="787196"/>
          <a:ext cx="3013844" cy="1880679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solidFill>
                <a:schemeClr val="tx1"/>
              </a:solidFill>
            </a:rPr>
            <a:t>Orientado al cierre de brechas y objetivos de desarrollo sostenible</a:t>
          </a:r>
          <a:endParaRPr lang="es-ES" sz="2800" kern="1200" dirty="0">
            <a:solidFill>
              <a:schemeClr val="tx1"/>
            </a:solidFill>
          </a:endParaRPr>
        </a:p>
      </dsp:txBody>
      <dsp:txXfrm>
        <a:off x="7166359" y="879003"/>
        <a:ext cx="2830230" cy="1697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55C319-B8FF-44D1-B606-F22DE2A8AF06}" type="datetimeFigureOut">
              <a:rPr lang="es-ES" smtClean="0"/>
              <a:pPr/>
              <a:t>3/2/16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1376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39466" y="8842030"/>
            <a:ext cx="301376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3CF8A76-6819-4E5C-8F91-C35A8A4AF955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6521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698500"/>
            <a:ext cx="6205538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95485" y="4421823"/>
            <a:ext cx="5563869" cy="4189095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184708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95485" y="4421823"/>
            <a:ext cx="5563869" cy="4189095"/>
          </a:xfrm>
          <a:prstGeom prst="rect">
            <a:avLst/>
          </a:prstGeom>
        </p:spPr>
        <p:txBody>
          <a:bodyPr lIns="93162" tIns="93162" rIns="93162" bIns="93162" anchor="ctr" anchorCtr="0">
            <a:normAutofit/>
          </a:bodyPr>
          <a:lstStyle/>
          <a:p>
            <a:endParaRPr/>
          </a:p>
        </p:txBody>
      </p:sp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698500"/>
            <a:ext cx="6205538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822874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95485" y="4421823"/>
            <a:ext cx="5563869" cy="4189095"/>
          </a:xfrm>
          <a:prstGeom prst="rect">
            <a:avLst/>
          </a:prstGeom>
        </p:spPr>
        <p:txBody>
          <a:bodyPr lIns="93162" tIns="93162" rIns="93162" bIns="93162" anchor="ctr" anchorCtr="0">
            <a:normAutofit/>
          </a:bodyPr>
          <a:lstStyle/>
          <a:p>
            <a:endParaRPr dirty="0"/>
          </a:p>
        </p:txBody>
      </p:sp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698500"/>
            <a:ext cx="6205538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822874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95485" y="4421823"/>
            <a:ext cx="5563869" cy="4189095"/>
          </a:xfrm>
          <a:prstGeom prst="rect">
            <a:avLst/>
          </a:prstGeom>
        </p:spPr>
        <p:txBody>
          <a:bodyPr lIns="93162" tIns="93162" rIns="93162" bIns="93162" anchor="ctr" anchorCtr="0">
            <a:normAutofit/>
          </a:bodyPr>
          <a:lstStyle/>
          <a:p>
            <a:endParaRPr dirty="0"/>
          </a:p>
        </p:txBody>
      </p:sp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698500"/>
            <a:ext cx="6205538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975459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702ECBCC-AAF3-034E-A592-7644A679C705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4722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9778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9949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702ECBCC-AAF3-034E-A592-7644A679C705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2458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562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702ECBCC-AAF3-034E-A592-7644A679C705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317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702ECBCC-AAF3-034E-A592-7644A679C705}" type="slidenum">
              <a:rPr lang="es-ES_tradnl" smtClean="0"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5733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702ECBCC-AAF3-034E-A592-7644A679C705}" type="slidenum">
              <a:rPr lang="es-ES_tradnl" smtClean="0"/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39288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0650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14465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4982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18880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2837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 smtClean="0"/>
              <a:t>El artículo 11 del plebiscito de 1957 señalaba: </a:t>
            </a:r>
            <a:r>
              <a:rPr lang="es-ES_tradnl" sz="1200" b="0" i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Artículo 11.- A partir del primero de enero de 1958, el Gobierno Nacional invertirá no menos del diez por ciento (10%) de su presupuesto general de gastos, en la educación pública.</a:t>
            </a:r>
            <a:endParaRPr lang="es-ES_tradnl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702ECBCC-AAF3-034E-A592-7644A679C705}" type="slidenum">
              <a:rPr lang="es-ES_tradnl" smtClean="0"/>
              <a:t>24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961709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98484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702ECBCC-AAF3-034E-A592-7644A679C705}" type="slidenum">
              <a:rPr lang="es-ES_tradnl" smtClean="0"/>
              <a:t>26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34947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95485" y="4421823"/>
            <a:ext cx="5563869" cy="4189095"/>
          </a:xfrm>
          <a:prstGeom prst="rect">
            <a:avLst/>
          </a:prstGeom>
        </p:spPr>
        <p:txBody>
          <a:bodyPr lIns="93162" tIns="93162" rIns="93162" bIns="93162" anchor="ctr" anchorCtr="0">
            <a:normAutofit/>
          </a:bodyPr>
          <a:lstStyle/>
          <a:p>
            <a:endParaRPr/>
          </a:p>
        </p:txBody>
      </p:sp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698500"/>
            <a:ext cx="6205538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540383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8852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364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754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4311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9439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40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8725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5884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7376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6671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5547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2523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png"/><Relationship Id="rId5" Type="http://schemas.openxmlformats.org/officeDocument/2006/relationships/hyperlink" Target="mailto:clopezsenado10@gmail.com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1"/>
            <a:ext cx="12192000" cy="690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6828504" y="4682402"/>
            <a:ext cx="4077720" cy="9417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r>
              <a:rPr lang="es-ES" sz="2800" b="1" dirty="0" smtClean="0">
                <a:solidFill>
                  <a:schemeClr val="accent6"/>
                </a:solidFill>
                <a:latin typeface="+mn-lt"/>
                <a:cs typeface="Arial" panose="020B0604020202020204" pitchFamily="34" charset="0"/>
              </a:rPr>
              <a:t> Diciembre 2015</a:t>
            </a:r>
            <a:endParaRPr lang="es-ES" sz="2800" b="1" dirty="0">
              <a:solidFill>
                <a:schemeClr val="accent6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Rectángulo redondeado 1"/>
          <p:cNvSpPr/>
          <p:nvPr/>
        </p:nvSpPr>
        <p:spPr>
          <a:xfrm>
            <a:off x="2169426" y="2557968"/>
            <a:ext cx="7760550" cy="165826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 descr="Captura de pantalla 2015-05-06 a las 4.00.24 p.m.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640" y="3505037"/>
            <a:ext cx="5422900" cy="142240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74488" y="1996918"/>
            <a:ext cx="11443629" cy="1269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 algn="ctr"/>
            <a:r>
              <a:rPr lang="es-ES_tradnl" sz="5400" b="1" dirty="0" err="1" smtClean="0">
                <a:solidFill>
                  <a:srgbClr val="70AD47"/>
                </a:solidFill>
                <a:latin typeface="+mn-lt"/>
                <a:cs typeface="Arial" panose="020B0604020202020204" pitchFamily="34" charset="0"/>
              </a:rPr>
              <a:t>Desaf</a:t>
            </a:r>
            <a:r>
              <a:rPr lang="es-ES" sz="5400" b="1" dirty="0" err="1" smtClean="0">
                <a:solidFill>
                  <a:srgbClr val="70AD47"/>
                </a:solidFill>
                <a:latin typeface="+mn-lt"/>
                <a:cs typeface="Arial" panose="020B0604020202020204" pitchFamily="34" charset="0"/>
              </a:rPr>
              <a:t>íos</a:t>
            </a:r>
            <a:r>
              <a:rPr lang="es-ES" sz="5400" b="1" dirty="0" smtClean="0">
                <a:solidFill>
                  <a:srgbClr val="70AD47"/>
                </a:solidFill>
                <a:latin typeface="+mn-lt"/>
                <a:cs typeface="Arial" panose="020B0604020202020204" pitchFamily="34" charset="0"/>
              </a:rPr>
              <a:t> de Colombia en el Posconflicto</a:t>
            </a:r>
            <a:endParaRPr lang="es-ES_tradnl" sz="5400" b="1" dirty="0">
              <a:solidFill>
                <a:srgbClr val="70AD47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22400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11690903" y="0"/>
            <a:ext cx="5150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96577" y="1122787"/>
            <a:ext cx="11186103" cy="681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 algn="ctr"/>
            <a:endParaRPr lang="es-ES_tradnl" sz="4000" b="1" dirty="0">
              <a:solidFill>
                <a:srgbClr val="70AD47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985"/>
            <a:ext cx="12192000" cy="1354015"/>
          </a:xfrm>
          <a:prstGeom prst="rect">
            <a:avLst/>
          </a:prstGeom>
        </p:spPr>
      </p:pic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2118801173"/>
              </p:ext>
            </p:extLst>
          </p:nvPr>
        </p:nvGraphicFramePr>
        <p:xfrm>
          <a:off x="1794092" y="977511"/>
          <a:ext cx="10088588" cy="3455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ítulo 1"/>
          <p:cNvSpPr txBox="1">
            <a:spLocks/>
          </p:cNvSpPr>
          <p:nvPr/>
        </p:nvSpPr>
        <p:spPr>
          <a:xfrm>
            <a:off x="1794092" y="1212846"/>
            <a:ext cx="2788740" cy="397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 algn="l"/>
            <a:r>
              <a:rPr lang="es-ES_tradnl" sz="20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Supuesto 1:</a:t>
            </a:r>
            <a:endParaRPr lang="es-ES_tradnl" sz="20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794092" y="4505306"/>
            <a:ext cx="10004271" cy="1631216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S_tradnl" sz="2000" dirty="0" smtClean="0">
                <a:cs typeface="Bebas Neue"/>
              </a:rPr>
              <a:t>Lograr cerrar la brecha de la </a:t>
            </a:r>
            <a:r>
              <a:rPr lang="es-ES_tradnl" sz="2000" b="1" dirty="0">
                <a:cs typeface="Bebas Neue"/>
              </a:rPr>
              <a:t>presencia diferenciada </a:t>
            </a:r>
            <a:r>
              <a:rPr lang="es-ES_tradnl" sz="2000" b="1" dirty="0" smtClean="0">
                <a:cs typeface="Bebas Neue"/>
              </a:rPr>
              <a:t>del Estado</a:t>
            </a:r>
            <a:r>
              <a:rPr lang="es-ES_tradnl" sz="2000" dirty="0" smtClean="0">
                <a:cs typeface="Bebas Neue"/>
              </a:rPr>
              <a:t>, entre el centro y  las regiones. Redistribuir poder y presencia estatal</a:t>
            </a:r>
          </a:p>
          <a:p>
            <a:pPr lvl="0"/>
            <a:endParaRPr lang="es-ES_tradnl" sz="2000" dirty="0" smtClean="0">
              <a:latin typeface="Bebas Neue"/>
              <a:cs typeface="Bebas Neue"/>
            </a:endParaRPr>
          </a:p>
          <a:p>
            <a:pPr lvl="0"/>
            <a:r>
              <a:rPr lang="es-ES_tradnl" sz="2000" b="1" dirty="0" smtClean="0">
                <a:cs typeface="Bebas Neue"/>
              </a:rPr>
              <a:t>El </a:t>
            </a:r>
            <a:r>
              <a:rPr lang="es-ES_tradnl" sz="2000" b="1" dirty="0">
                <a:cs typeface="Bebas Neue"/>
              </a:rPr>
              <a:t>Estado no “se lleva a las regiones</a:t>
            </a:r>
            <a:r>
              <a:rPr lang="es-ES_tradnl" sz="2000" b="1" dirty="0" smtClean="0">
                <a:cs typeface="Bebas Neue"/>
              </a:rPr>
              <a:t>”. </a:t>
            </a:r>
            <a:r>
              <a:rPr lang="es-ES_tradnl" sz="2000" dirty="0" smtClean="0">
                <a:cs typeface="Bebas Neue"/>
              </a:rPr>
              <a:t>Con la ciudadanía de las regiones </a:t>
            </a:r>
            <a:r>
              <a:rPr lang="es-ES_tradnl" sz="2000" b="1" dirty="0" smtClean="0">
                <a:cs typeface="Bebas Neue"/>
              </a:rPr>
              <a:t>se construye </a:t>
            </a:r>
            <a:r>
              <a:rPr lang="es-ES_tradnl" sz="2000" dirty="0" smtClean="0">
                <a:cs typeface="Bebas Neue"/>
              </a:rPr>
              <a:t>las instituciones sociales, estatales y de equidad  que se requieren para el posconflicto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794092" y="3751010"/>
            <a:ext cx="2788740" cy="681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 algn="l"/>
            <a:r>
              <a:rPr lang="es-ES_tradnl" sz="20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Supuesto 2:</a:t>
            </a:r>
            <a:endParaRPr lang="es-ES_tradnl" sz="20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119921" y="2267561"/>
            <a:ext cx="1514008" cy="397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 algn="ctr"/>
            <a:r>
              <a:rPr lang="es-ES_tradnl" sz="20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Es necesario</a:t>
            </a:r>
            <a:endParaRPr lang="es-ES_tradnl" sz="20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82446" y="4718796"/>
            <a:ext cx="1514008" cy="389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 algn="ctr"/>
            <a:r>
              <a:rPr lang="es-ES_tradnl" sz="20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Teniendo en cuenta que:</a:t>
            </a:r>
            <a:endParaRPr lang="es-ES_tradnl" sz="20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1062682" y="180600"/>
            <a:ext cx="10066636" cy="62153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3200" b="1">
                <a:solidFill>
                  <a:schemeClr val="tx1"/>
                </a:solidFill>
                <a:cs typeface="Arial" panose="020B0604020202020204" pitchFamily="34" charset="0"/>
              </a:rPr>
              <a:t>DESAFÍOS DE COLOMBIA EN EL POSCONFLICTO</a:t>
            </a:r>
            <a:endParaRPr lang="es-ES_tradnl" sz="32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56278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81104" y="1815420"/>
            <a:ext cx="3565682" cy="3688564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>
              <a:solidFill>
                <a:schemeClr val="tx1"/>
              </a:solidFill>
            </a:endParaRPr>
          </a:p>
          <a:p>
            <a:pPr lvl="0"/>
            <a:r>
              <a:rPr lang="es-ES_tradnl" sz="2400" b="1" dirty="0">
                <a:solidFill>
                  <a:schemeClr val="tx1"/>
                </a:solidFill>
              </a:rPr>
              <a:t>Garantizar derecho </a:t>
            </a:r>
            <a:r>
              <a:rPr lang="es-ES_tradnl" sz="2400" dirty="0">
                <a:solidFill>
                  <a:schemeClr val="tx1"/>
                </a:solidFill>
              </a:rPr>
              <a:t>a movilización, organización y control social y </a:t>
            </a:r>
            <a:r>
              <a:rPr lang="es-ES_tradnl" sz="2400" dirty="0" smtClean="0">
                <a:solidFill>
                  <a:schemeClr val="tx1"/>
                </a:solidFill>
              </a:rPr>
              <a:t>político.</a:t>
            </a:r>
          </a:p>
          <a:p>
            <a:pPr lvl="0"/>
            <a:endParaRPr lang="es-ES_tradnl" sz="2400" dirty="0">
              <a:solidFill>
                <a:schemeClr val="tx1"/>
              </a:solidFill>
            </a:endParaRPr>
          </a:p>
          <a:p>
            <a:pPr lvl="0"/>
            <a:r>
              <a:rPr lang="es-ES_tradnl" sz="2400" b="1" dirty="0">
                <a:solidFill>
                  <a:schemeClr val="tx1"/>
                </a:solidFill>
              </a:rPr>
              <a:t>Garantizar participación </a:t>
            </a:r>
            <a:r>
              <a:rPr lang="es-ES_tradnl" sz="2400" dirty="0">
                <a:solidFill>
                  <a:schemeClr val="tx1"/>
                </a:solidFill>
              </a:rPr>
              <a:t>ciudadana, social y política en las decisiones locales </a:t>
            </a:r>
            <a:endParaRPr lang="es-ES" sz="2400" dirty="0">
              <a:solidFill>
                <a:schemeClr val="tx1"/>
              </a:solidFill>
            </a:endParaRPr>
          </a:p>
          <a:p>
            <a:pPr algn="ctr"/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9034" y="1812647"/>
            <a:ext cx="3972911" cy="369133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_tradnl" sz="2000" b="1" dirty="0" smtClean="0">
                <a:solidFill>
                  <a:schemeClr val="tx1"/>
                </a:solidFill>
              </a:rPr>
              <a:t>Justicia</a:t>
            </a:r>
            <a:r>
              <a:rPr lang="es-ES_tradnl" sz="2000" dirty="0" smtClean="0">
                <a:solidFill>
                  <a:schemeClr val="tx1"/>
                </a:solidFill>
              </a:rPr>
              <a:t> </a:t>
            </a:r>
            <a:r>
              <a:rPr lang="es-ES_tradnl" sz="2000" dirty="0">
                <a:solidFill>
                  <a:schemeClr val="tx1"/>
                </a:solidFill>
              </a:rPr>
              <a:t>y </a:t>
            </a:r>
            <a:r>
              <a:rPr lang="es-ES_tradnl" sz="2000" dirty="0" smtClean="0">
                <a:solidFill>
                  <a:schemeClr val="tx1"/>
                </a:solidFill>
              </a:rPr>
              <a:t>seguridad pública</a:t>
            </a:r>
            <a:endParaRPr lang="es-ES_tradnl" sz="2000" dirty="0">
              <a:solidFill>
                <a:schemeClr val="tx1"/>
              </a:solidFill>
            </a:endParaRPr>
          </a:p>
          <a:p>
            <a:pPr lvl="0"/>
            <a:endParaRPr lang="es-ES_tradnl" sz="2000" dirty="0" smtClean="0">
              <a:solidFill>
                <a:schemeClr val="tx1"/>
              </a:solidFill>
            </a:endParaRPr>
          </a:p>
          <a:p>
            <a:pPr lvl="0"/>
            <a:r>
              <a:rPr lang="es-ES_tradnl" sz="2000" dirty="0" smtClean="0">
                <a:solidFill>
                  <a:schemeClr val="tx1"/>
                </a:solidFill>
              </a:rPr>
              <a:t>Servicio </a:t>
            </a:r>
            <a:r>
              <a:rPr lang="es-ES_tradnl" sz="2000" dirty="0">
                <a:solidFill>
                  <a:schemeClr val="tx1"/>
                </a:solidFill>
              </a:rPr>
              <a:t>civil, y capacidad administrativa, financiera y de planeación local</a:t>
            </a:r>
            <a:r>
              <a:rPr lang="es-ES_tradnl" sz="2000" dirty="0" smtClean="0">
                <a:solidFill>
                  <a:schemeClr val="tx1"/>
                </a:solidFill>
              </a:rPr>
              <a:t>.</a:t>
            </a:r>
          </a:p>
          <a:p>
            <a:pPr lvl="0"/>
            <a:endParaRPr lang="es-ES_tradnl" sz="2000" dirty="0">
              <a:solidFill>
                <a:schemeClr val="tx1"/>
              </a:solidFill>
            </a:endParaRPr>
          </a:p>
          <a:p>
            <a:pPr lvl="0"/>
            <a:r>
              <a:rPr lang="es-ES_tradnl" sz="2000" b="1" dirty="0">
                <a:solidFill>
                  <a:schemeClr val="tx1"/>
                </a:solidFill>
              </a:rPr>
              <a:t>Tributación local </a:t>
            </a:r>
            <a:r>
              <a:rPr lang="es-ES_tradnl" sz="2000" dirty="0">
                <a:solidFill>
                  <a:schemeClr val="tx1"/>
                </a:solidFill>
              </a:rPr>
              <a:t>y capacidad fiscal. </a:t>
            </a:r>
            <a:endParaRPr lang="es-ES_tradnl" sz="2000" dirty="0" smtClean="0">
              <a:solidFill>
                <a:schemeClr val="tx1"/>
              </a:solidFill>
            </a:endParaRPr>
          </a:p>
          <a:p>
            <a:pPr lvl="0"/>
            <a:endParaRPr lang="es-ES_tradnl" sz="2000" dirty="0">
              <a:solidFill>
                <a:schemeClr val="tx1"/>
              </a:solidFill>
            </a:endParaRPr>
          </a:p>
          <a:p>
            <a:pPr lvl="0"/>
            <a:r>
              <a:rPr lang="es-ES_tradnl" sz="2000" b="1" dirty="0">
                <a:solidFill>
                  <a:schemeClr val="tx1"/>
                </a:solidFill>
              </a:rPr>
              <a:t>Regulación de la propiedad, </a:t>
            </a:r>
            <a:r>
              <a:rPr lang="es-ES_tradnl" sz="2000" dirty="0">
                <a:solidFill>
                  <a:schemeClr val="tx1"/>
                </a:solidFill>
              </a:rPr>
              <a:t>uso y explotación de la tierra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8499726" y="1812648"/>
            <a:ext cx="3466301" cy="3691336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000" b="1" dirty="0" smtClean="0">
                <a:solidFill>
                  <a:schemeClr val="tx1"/>
                </a:solidFill>
              </a:rPr>
              <a:t>Infraestructura:</a:t>
            </a:r>
            <a:r>
              <a:rPr lang="es-ES_tradnl" sz="2000" dirty="0" smtClean="0">
                <a:solidFill>
                  <a:schemeClr val="tx1"/>
                </a:solidFill>
              </a:rPr>
              <a:t> </a:t>
            </a:r>
            <a:r>
              <a:rPr lang="es-ES_tradnl" sz="2000" dirty="0">
                <a:solidFill>
                  <a:schemeClr val="tx1"/>
                </a:solidFill>
              </a:rPr>
              <a:t>social, ambiental, vial y del conocimiento para el desarrollo sostenible.</a:t>
            </a:r>
          </a:p>
          <a:p>
            <a:endParaRPr lang="es-ES_tradnl" sz="2000" b="1" dirty="0">
              <a:solidFill>
                <a:schemeClr val="tx1"/>
              </a:solidFill>
            </a:endParaRPr>
          </a:p>
          <a:p>
            <a:r>
              <a:rPr lang="es-ES_tradnl" sz="2000" b="1" dirty="0">
                <a:solidFill>
                  <a:schemeClr val="tx1"/>
                </a:solidFill>
              </a:rPr>
              <a:t>Sustituir las fuentes ilegales </a:t>
            </a:r>
            <a:r>
              <a:rPr lang="es-ES_tradnl" sz="2000" dirty="0">
                <a:solidFill>
                  <a:schemeClr val="tx1"/>
                </a:solidFill>
              </a:rPr>
              <a:t>de ingreso por ofertas legales, rentables y sostenibles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1321628" y="307777"/>
            <a:ext cx="10066636" cy="62153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3200" b="1" dirty="0" smtClean="0">
                <a:solidFill>
                  <a:schemeClr val="tx1"/>
                </a:solidFill>
              </a:rPr>
              <a:t>Los objetivos en cada una de las dimensiones</a:t>
            </a:r>
            <a:endParaRPr lang="es-ES_tradnl" sz="3200" b="1" dirty="0">
              <a:solidFill>
                <a:schemeClr val="tx1"/>
              </a:solidFill>
            </a:endParaRPr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281104" y="1283605"/>
            <a:ext cx="3565682" cy="397840"/>
          </a:xfrm>
          <a:prstGeom prst="rect">
            <a:avLst/>
          </a:prstGeom>
          <a:solidFill>
            <a:schemeClr val="bg1"/>
          </a:solidFill>
          <a:ln>
            <a:solidFill>
              <a:srgbClr val="CE081B"/>
            </a:solidFill>
          </a:ln>
        </p:spPr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 algn="ctr"/>
            <a:r>
              <a:rPr lang="es-ES_tradnl" sz="24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Ciudadanía</a:t>
            </a:r>
            <a:endParaRPr lang="es-ES_tradnl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4099035" y="1283605"/>
            <a:ext cx="3972910" cy="397840"/>
          </a:xfrm>
          <a:prstGeom prst="rect">
            <a:avLst/>
          </a:prstGeom>
          <a:solidFill>
            <a:schemeClr val="bg1"/>
          </a:solidFill>
          <a:ln>
            <a:solidFill>
              <a:srgbClr val="CE081B"/>
            </a:solidFill>
          </a:ln>
        </p:spPr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 algn="ctr"/>
            <a:r>
              <a:rPr lang="es-ES_tradnl" sz="24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Estado</a:t>
            </a:r>
            <a:endParaRPr lang="es-ES_tradnl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8499726" y="1283605"/>
            <a:ext cx="3466301" cy="397840"/>
          </a:xfrm>
          <a:prstGeom prst="rect">
            <a:avLst/>
          </a:prstGeom>
          <a:solidFill>
            <a:schemeClr val="bg1"/>
          </a:solidFill>
          <a:ln>
            <a:solidFill>
              <a:srgbClr val="CE081B"/>
            </a:solidFill>
          </a:ln>
        </p:spPr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 algn="ctr"/>
            <a:r>
              <a:rPr lang="es-ES_tradnl" sz="24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Equidad</a:t>
            </a:r>
            <a:endParaRPr lang="es-ES_tradnl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281104" y="5815365"/>
            <a:ext cx="11684923" cy="62153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400" dirty="0" smtClean="0">
                <a:solidFill>
                  <a:schemeClr val="tx1"/>
                </a:solidFill>
                <a:cs typeface="Arial" panose="020B0604020202020204" pitchFamily="34" charset="0"/>
              </a:rPr>
              <a:t>Más que </a:t>
            </a:r>
            <a:r>
              <a:rPr lang="es-ES_tradnl" sz="24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desmovilizar y “vaciar” </a:t>
            </a:r>
            <a:r>
              <a:rPr lang="es-ES_tradnl" sz="2400" dirty="0" smtClean="0">
                <a:solidFill>
                  <a:schemeClr val="tx1"/>
                </a:solidFill>
                <a:cs typeface="Arial" panose="020B0604020202020204" pitchFamily="34" charset="0"/>
              </a:rPr>
              <a:t>un territorio lo que se de buscar </a:t>
            </a:r>
            <a:r>
              <a:rPr lang="es-ES_tradnl" sz="24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es copar y construir </a:t>
            </a:r>
            <a:r>
              <a:rPr lang="es-ES_tradnl" sz="2400" dirty="0" smtClean="0">
                <a:solidFill>
                  <a:schemeClr val="tx1"/>
                </a:solidFill>
                <a:cs typeface="Arial" panose="020B0604020202020204" pitchFamily="34" charset="0"/>
              </a:rPr>
              <a:t>ciudadanía, estado y mercado</a:t>
            </a:r>
            <a:endParaRPr lang="es-ES_tradnl" sz="2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08522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 txBox="1">
            <a:spLocks/>
          </p:cNvSpPr>
          <p:nvPr/>
        </p:nvSpPr>
        <p:spPr>
          <a:xfrm>
            <a:off x="224935" y="119744"/>
            <a:ext cx="11719415" cy="45873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smtClean="0">
                <a:solidFill>
                  <a:schemeClr val="tx1"/>
                </a:solidFill>
              </a:rPr>
              <a:t>Los supuestos territoriales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24935" y="859255"/>
            <a:ext cx="11719416" cy="52811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lvl="1" indent="0" algn="ctr">
              <a:spcBef>
                <a:spcPts val="1000"/>
              </a:spcBef>
              <a:buNone/>
            </a:pPr>
            <a:r>
              <a:rPr lang="es-ES_tradnl" sz="2800" b="1" dirty="0" smtClean="0"/>
              <a:t>Variables de priorización</a:t>
            </a:r>
            <a:endParaRPr lang="es-ES_tradnl" b="1" dirty="0"/>
          </a:p>
        </p:txBody>
      </p:sp>
      <p:sp>
        <p:nvSpPr>
          <p:cNvPr id="7" name="Marcador de contenido 1"/>
          <p:cNvSpPr txBox="1">
            <a:spLocks/>
          </p:cNvSpPr>
          <p:nvPr/>
        </p:nvSpPr>
        <p:spPr bwMode="auto">
          <a:xfrm>
            <a:off x="303516" y="2230581"/>
            <a:ext cx="2581128" cy="1432390"/>
          </a:xfrm>
          <a:prstGeom prst="rect">
            <a:avLst/>
          </a:prstGeom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/>
            <a:endParaRPr lang="es-ES_tradnl" sz="2800" dirty="0">
              <a:solidFill>
                <a:schemeClr val="tx1"/>
              </a:solidFill>
            </a:endParaRPr>
          </a:p>
          <a:p>
            <a:pPr marL="12700" lvl="1" indent="0" algn="ctr">
              <a:buNone/>
            </a:pPr>
            <a:r>
              <a:rPr lang="es-ES_tradnl" sz="2800" b="1" dirty="0" smtClean="0">
                <a:solidFill>
                  <a:schemeClr val="tx1"/>
                </a:solidFill>
              </a:rPr>
              <a:t>Presencia de grupos armados</a:t>
            </a:r>
            <a:endParaRPr lang="es-ES" sz="2800" dirty="0">
              <a:solidFill>
                <a:schemeClr val="tx1"/>
              </a:solidFill>
            </a:endParaRPr>
          </a:p>
          <a:p>
            <a:pPr marL="0" indent="0" algn="ctr">
              <a:buFont typeface="Arial" charset="0"/>
              <a:buNone/>
            </a:pP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1" name="Marcador de contenido 1"/>
          <p:cNvSpPr txBox="1">
            <a:spLocks/>
          </p:cNvSpPr>
          <p:nvPr/>
        </p:nvSpPr>
        <p:spPr bwMode="auto">
          <a:xfrm>
            <a:off x="3878649" y="2226621"/>
            <a:ext cx="2729174" cy="1432390"/>
          </a:xfrm>
          <a:prstGeom prst="rect">
            <a:avLst/>
          </a:prstGeom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 algn="ctr">
              <a:buNone/>
            </a:pPr>
            <a:r>
              <a:rPr lang="es-ES_tradnl" sz="2800" b="1" dirty="0" smtClean="0">
                <a:solidFill>
                  <a:schemeClr val="tx1"/>
                </a:solidFill>
              </a:rPr>
              <a:t>Existencia de economías ilícitas</a:t>
            </a:r>
            <a:endParaRPr lang="es-ES_tradnl" sz="2800" dirty="0">
              <a:solidFill>
                <a:schemeClr val="tx1"/>
              </a:solidFill>
            </a:endParaRPr>
          </a:p>
        </p:txBody>
      </p:sp>
      <p:sp>
        <p:nvSpPr>
          <p:cNvPr id="12" name="Marcador de contenido 1"/>
          <p:cNvSpPr txBox="1">
            <a:spLocks/>
          </p:cNvSpPr>
          <p:nvPr/>
        </p:nvSpPr>
        <p:spPr bwMode="auto">
          <a:xfrm>
            <a:off x="7425558" y="2153630"/>
            <a:ext cx="4318717" cy="1432390"/>
          </a:xfrm>
          <a:prstGeom prst="rect">
            <a:avLst/>
          </a:prstGeom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8" lvl="1" indent="0" algn="ctr">
              <a:buNone/>
            </a:pPr>
            <a:r>
              <a:rPr lang="es-ES_tradnl" sz="2800" b="1" dirty="0" smtClean="0">
                <a:solidFill>
                  <a:schemeClr val="tx1"/>
                </a:solidFill>
              </a:rPr>
              <a:t>Capacidad Institucional</a:t>
            </a:r>
          </a:p>
          <a:p>
            <a:pPr marL="26988" lvl="1" indent="0" algn="ctr">
              <a:buNone/>
            </a:pPr>
            <a:r>
              <a:rPr lang="es-ES_tradnl" sz="2000" b="1" dirty="0" smtClean="0">
                <a:solidFill>
                  <a:schemeClr val="tx1"/>
                </a:solidFill>
              </a:rPr>
              <a:t>(indicador compuesto)</a:t>
            </a:r>
            <a:endParaRPr lang="es-ES_tradnl" sz="2000" dirty="0">
              <a:solidFill>
                <a:schemeClr val="tx1"/>
              </a:solidFill>
            </a:endParaRPr>
          </a:p>
        </p:txBody>
      </p:sp>
      <p:sp>
        <p:nvSpPr>
          <p:cNvPr id="3" name="Elipse 2"/>
          <p:cNvSpPr/>
          <p:nvPr/>
        </p:nvSpPr>
        <p:spPr>
          <a:xfrm>
            <a:off x="1072587" y="1657174"/>
            <a:ext cx="442912" cy="39711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smtClean="0"/>
              <a:t>1</a:t>
            </a:r>
            <a:endParaRPr lang="es-ES_tradnl" sz="2400"/>
          </a:p>
        </p:txBody>
      </p:sp>
      <p:sp>
        <p:nvSpPr>
          <p:cNvPr id="16" name="Elipse 15"/>
          <p:cNvSpPr/>
          <p:nvPr/>
        </p:nvSpPr>
        <p:spPr>
          <a:xfrm>
            <a:off x="5002724" y="1657174"/>
            <a:ext cx="442912" cy="39711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2</a:t>
            </a:r>
          </a:p>
        </p:txBody>
      </p:sp>
      <p:sp>
        <p:nvSpPr>
          <p:cNvPr id="17" name="Elipse 16"/>
          <p:cNvSpPr/>
          <p:nvPr/>
        </p:nvSpPr>
        <p:spPr>
          <a:xfrm>
            <a:off x="8932861" y="1605158"/>
            <a:ext cx="442912" cy="39711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smtClean="0"/>
              <a:t>3</a:t>
            </a:r>
            <a:endParaRPr lang="es-ES_tradnl" sz="2400" dirty="0"/>
          </a:p>
        </p:txBody>
      </p:sp>
      <p:sp>
        <p:nvSpPr>
          <p:cNvPr id="19" name="Marcador de contenido 1"/>
          <p:cNvSpPr txBox="1">
            <a:spLocks/>
          </p:cNvSpPr>
          <p:nvPr/>
        </p:nvSpPr>
        <p:spPr bwMode="auto">
          <a:xfrm>
            <a:off x="303516" y="3786121"/>
            <a:ext cx="2581128" cy="1747341"/>
          </a:xfrm>
          <a:prstGeom prst="rect">
            <a:avLst/>
          </a:prstGeom>
          <a:solidFill>
            <a:schemeClr val="bg1">
              <a:lumMod val="75000"/>
            </a:schemeClr>
          </a:solidFill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_tradnl" sz="2800" dirty="0" smtClean="0">
                <a:solidFill>
                  <a:schemeClr val="tx1"/>
                </a:solidFill>
              </a:rPr>
              <a:t>FARC</a:t>
            </a:r>
          </a:p>
          <a:p>
            <a:pPr lvl="1"/>
            <a:r>
              <a:rPr lang="es-ES_tradnl" sz="2800" dirty="0" smtClean="0">
                <a:solidFill>
                  <a:schemeClr val="tx1"/>
                </a:solidFill>
              </a:rPr>
              <a:t>ELN</a:t>
            </a:r>
          </a:p>
          <a:p>
            <a:pPr lvl="1"/>
            <a:r>
              <a:rPr lang="es-ES_tradnl" sz="2800" dirty="0" smtClean="0">
                <a:solidFill>
                  <a:schemeClr val="tx1"/>
                </a:solidFill>
              </a:rPr>
              <a:t>BACRIM</a:t>
            </a:r>
            <a:endParaRPr lang="es-ES" sz="2800" dirty="0">
              <a:solidFill>
                <a:schemeClr val="tx1"/>
              </a:solidFill>
            </a:endParaRPr>
          </a:p>
          <a:p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20" name="Marcador de contenido 1"/>
          <p:cNvSpPr txBox="1">
            <a:spLocks/>
          </p:cNvSpPr>
          <p:nvPr/>
        </p:nvSpPr>
        <p:spPr bwMode="auto">
          <a:xfrm>
            <a:off x="3859593" y="3822069"/>
            <a:ext cx="2729174" cy="1775369"/>
          </a:xfrm>
          <a:prstGeom prst="rect">
            <a:avLst/>
          </a:prstGeom>
          <a:solidFill>
            <a:schemeClr val="bg1">
              <a:lumMod val="75000"/>
            </a:schemeClr>
          </a:solidFill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lvl="1" indent="-457200"/>
            <a:r>
              <a:rPr lang="es-ES_tradnl" dirty="0" smtClean="0">
                <a:solidFill>
                  <a:schemeClr val="tx1"/>
                </a:solidFill>
              </a:rPr>
              <a:t>Cultivos de coca</a:t>
            </a:r>
          </a:p>
          <a:p>
            <a:pPr marL="469900" lvl="1" indent="-457200"/>
            <a:r>
              <a:rPr lang="es-ES_tradnl" dirty="0" smtClean="0">
                <a:solidFill>
                  <a:schemeClr val="tx1"/>
                </a:solidFill>
              </a:rPr>
              <a:t>Rutas de coca</a:t>
            </a:r>
          </a:p>
          <a:p>
            <a:pPr marL="469900" lvl="1" indent="-457200"/>
            <a:r>
              <a:rPr lang="es-ES_tradnl" dirty="0" smtClean="0">
                <a:solidFill>
                  <a:schemeClr val="tx1"/>
                </a:solidFill>
              </a:rPr>
              <a:t>Minería criminal no ilegal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21" name="Marcador de contenido 1"/>
          <p:cNvSpPr txBox="1">
            <a:spLocks/>
          </p:cNvSpPr>
          <p:nvPr/>
        </p:nvSpPr>
        <p:spPr bwMode="auto">
          <a:xfrm>
            <a:off x="7425559" y="3803812"/>
            <a:ext cx="4318716" cy="1793626"/>
          </a:xfrm>
          <a:prstGeom prst="rect">
            <a:avLst/>
          </a:prstGeom>
          <a:solidFill>
            <a:schemeClr val="bg1">
              <a:lumMod val="75000"/>
            </a:schemeClr>
          </a:solidFill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4175" lvl="1" indent="-285750"/>
            <a:r>
              <a:rPr lang="es-ES_tradnl" sz="2000" dirty="0" smtClean="0">
                <a:solidFill>
                  <a:schemeClr val="tx1"/>
                </a:solidFill>
              </a:rPr>
              <a:t>Alta ruralidad (PNUD)</a:t>
            </a:r>
          </a:p>
          <a:p>
            <a:pPr marL="384175" lvl="1" indent="-285750"/>
            <a:r>
              <a:rPr lang="es-ES_tradnl" sz="2000" dirty="0" smtClean="0">
                <a:solidFill>
                  <a:schemeClr val="tx1"/>
                </a:solidFill>
              </a:rPr>
              <a:t>Poca justicia (jueces y fiscales)</a:t>
            </a:r>
          </a:p>
          <a:p>
            <a:pPr marL="384175" lvl="1" indent="-285750"/>
            <a:r>
              <a:rPr lang="es-ES_tradnl" sz="2000" dirty="0" smtClean="0">
                <a:solidFill>
                  <a:schemeClr val="tx1"/>
                </a:solidFill>
              </a:rPr>
              <a:t>Baja capacidad administrativa municipal (DNP)</a:t>
            </a:r>
          </a:p>
          <a:p>
            <a:pPr marL="384175" lvl="1" indent="-285750"/>
            <a:r>
              <a:rPr lang="es-ES_tradnl" sz="2000" dirty="0" smtClean="0">
                <a:solidFill>
                  <a:schemeClr val="tx1"/>
                </a:solidFill>
              </a:rPr>
              <a:t>Bajas coberturas en servicios públicos (</a:t>
            </a:r>
            <a:r>
              <a:rPr lang="es-ES_tradnl" sz="2000" dirty="0" smtClean="0"/>
              <a:t>DNP)</a:t>
            </a:r>
            <a:endParaRPr lang="es-ES_tradnl" sz="2000" dirty="0">
              <a:solidFill>
                <a:schemeClr val="tx1"/>
              </a:solidFill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0514" y="5660571"/>
            <a:ext cx="13222514" cy="1197429"/>
          </a:xfrm>
          <a:prstGeom prst="rect">
            <a:avLst/>
          </a:prstGeom>
        </p:spPr>
      </p:pic>
      <p:sp>
        <p:nvSpPr>
          <p:cNvPr id="24" name="Título 1"/>
          <p:cNvSpPr txBox="1">
            <a:spLocks/>
          </p:cNvSpPr>
          <p:nvPr/>
        </p:nvSpPr>
        <p:spPr>
          <a:xfrm>
            <a:off x="312967" y="5696520"/>
            <a:ext cx="6275800" cy="397840"/>
          </a:xfrm>
          <a:prstGeom prst="rect">
            <a:avLst/>
          </a:prstGeom>
          <a:solidFill>
            <a:schemeClr val="bg1"/>
          </a:solidFill>
          <a:ln>
            <a:solidFill>
              <a:srgbClr val="CE081B"/>
            </a:solidFill>
          </a:ln>
        </p:spPr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 algn="ctr"/>
            <a:r>
              <a:rPr lang="es-ES_tradnl" sz="24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Todos, no solo “un factor o actor”</a:t>
            </a:r>
            <a:endParaRPr lang="es-ES_tradnl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1333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985"/>
            <a:ext cx="12192000" cy="1354015"/>
          </a:xfrm>
          <a:prstGeom prst="rect">
            <a:avLst/>
          </a:prstGeom>
        </p:spPr>
      </p:pic>
      <p:sp>
        <p:nvSpPr>
          <p:cNvPr id="11" name="CuadroTexto 8"/>
          <p:cNvSpPr txBox="1"/>
          <p:nvPr/>
        </p:nvSpPr>
        <p:spPr>
          <a:xfrm>
            <a:off x="4811998" y="966230"/>
            <a:ext cx="2715815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800" b="1" dirty="0" smtClean="0"/>
              <a:t>Los municipios a priorizar en el posconflicto son el </a:t>
            </a:r>
            <a:r>
              <a:rPr lang="es-ES" sz="1800" b="1" dirty="0" smtClean="0">
                <a:solidFill>
                  <a:srgbClr val="FF0000"/>
                </a:solidFill>
              </a:rPr>
              <a:t>40% (455)</a:t>
            </a:r>
            <a:r>
              <a:rPr lang="es-ES" sz="1800" b="1" dirty="0" smtClean="0"/>
              <a:t> de los municipios en el país. </a:t>
            </a:r>
            <a:endParaRPr lang="es-ES" sz="1800" b="1" dirty="0"/>
          </a:p>
        </p:txBody>
      </p:sp>
      <p:sp>
        <p:nvSpPr>
          <p:cNvPr id="17" name="CuadroTexto 8"/>
          <p:cNvSpPr txBox="1"/>
          <p:nvPr/>
        </p:nvSpPr>
        <p:spPr>
          <a:xfrm>
            <a:off x="608069" y="970718"/>
            <a:ext cx="3983885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800" b="1" dirty="0" smtClean="0"/>
              <a:t>Hay </a:t>
            </a:r>
            <a:r>
              <a:rPr lang="es-ES" sz="1800" b="1" dirty="0" smtClean="0">
                <a:solidFill>
                  <a:srgbClr val="FF0000"/>
                </a:solidFill>
              </a:rPr>
              <a:t>15 millones de habitantes que viven en zonas de conflicto</a:t>
            </a:r>
            <a:r>
              <a:rPr lang="es-ES" sz="1800" b="1" dirty="0" smtClean="0"/>
              <a:t>, de los cuales, hasta 9,3 millones viven en zonas rurales y semiurbanas</a:t>
            </a:r>
            <a:endParaRPr lang="es-ES" sz="1800" b="1" dirty="0"/>
          </a:p>
        </p:txBody>
      </p:sp>
      <p:sp>
        <p:nvSpPr>
          <p:cNvPr id="24" name="CuadroTexto 8"/>
          <p:cNvSpPr txBox="1"/>
          <p:nvPr/>
        </p:nvSpPr>
        <p:spPr>
          <a:xfrm>
            <a:off x="7693062" y="966230"/>
            <a:ext cx="3983885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800" b="1" dirty="0" smtClean="0"/>
              <a:t>Entre esos </a:t>
            </a:r>
            <a:r>
              <a:rPr lang="es-ES" sz="1800" b="1" dirty="0" smtClean="0">
                <a:solidFill>
                  <a:srgbClr val="FF0000"/>
                </a:solidFill>
              </a:rPr>
              <a:t>16 grandes centros urbanos </a:t>
            </a:r>
            <a:r>
              <a:rPr lang="es-ES" sz="1800" b="1" dirty="0" smtClean="0"/>
              <a:t>que tienen mayor capacidad institucional, pero también grupos armados y debilidad en gobernanza</a:t>
            </a:r>
            <a:endParaRPr lang="es-ES" sz="18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84" y="2413670"/>
            <a:ext cx="9417912" cy="3791918"/>
          </a:xfrm>
          <a:prstGeom prst="rect">
            <a:avLst/>
          </a:prstGeom>
        </p:spPr>
      </p:pic>
      <p:sp>
        <p:nvSpPr>
          <p:cNvPr id="23" name="CuadroTexto 8"/>
          <p:cNvSpPr txBox="1"/>
          <p:nvPr/>
        </p:nvSpPr>
        <p:spPr>
          <a:xfrm>
            <a:off x="9259969" y="2894234"/>
            <a:ext cx="2816942" cy="286232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800" b="1" dirty="0"/>
              <a:t>De los </a:t>
            </a:r>
            <a:r>
              <a:rPr lang="es-ES_tradnl" sz="1800" b="1" dirty="0" smtClean="0"/>
              <a:t>455:</a:t>
            </a:r>
          </a:p>
          <a:p>
            <a:pPr algn="ctr"/>
            <a:endParaRPr lang="es-ES_tradnl" sz="1800" b="1" dirty="0" smtClean="0"/>
          </a:p>
          <a:p>
            <a:pPr algn="ctr"/>
            <a:r>
              <a:rPr lang="es-ES_tradnl" sz="1800" b="1" dirty="0" smtClean="0"/>
              <a:t> </a:t>
            </a:r>
            <a:r>
              <a:rPr lang="es-ES_tradnl" sz="1800" b="1" dirty="0" smtClean="0">
                <a:solidFill>
                  <a:srgbClr val="FF0000"/>
                </a:solidFill>
              </a:rPr>
              <a:t>172 son de Alta Vulnerabilidad y requieren una intervención</a:t>
            </a:r>
            <a:r>
              <a:rPr lang="es-ES" sz="1800" b="1" dirty="0">
                <a:solidFill>
                  <a:srgbClr val="FF0000"/>
                </a:solidFill>
              </a:rPr>
              <a:t> </a:t>
            </a:r>
            <a:r>
              <a:rPr lang="es-ES" sz="1800" b="1" dirty="0" smtClean="0">
                <a:solidFill>
                  <a:srgbClr val="FF0000"/>
                </a:solidFill>
              </a:rPr>
              <a:t>inmediata</a:t>
            </a:r>
          </a:p>
          <a:p>
            <a:pPr algn="ctr"/>
            <a:endParaRPr lang="es-ES" sz="1800" b="1" dirty="0">
              <a:solidFill>
                <a:srgbClr val="FF0000"/>
              </a:solidFill>
            </a:endParaRPr>
          </a:p>
          <a:p>
            <a:pPr algn="ctr"/>
            <a:r>
              <a:rPr lang="es-ES" sz="1800" b="1" dirty="0" smtClean="0">
                <a:solidFill>
                  <a:schemeClr val="tx1"/>
                </a:solidFill>
              </a:rPr>
              <a:t>174 de Vulnerabilidad Media</a:t>
            </a:r>
          </a:p>
          <a:p>
            <a:pPr algn="ctr"/>
            <a:endParaRPr lang="es-ES" sz="1800" b="1" dirty="0">
              <a:solidFill>
                <a:srgbClr val="FF0000"/>
              </a:solidFill>
            </a:endParaRPr>
          </a:p>
          <a:p>
            <a:pPr algn="ctr"/>
            <a:r>
              <a:rPr lang="es-ES" sz="1800" b="1" dirty="0" smtClean="0">
                <a:solidFill>
                  <a:schemeClr val="tx1"/>
                </a:solidFill>
              </a:rPr>
              <a:t>109 de Vulnerabilidad Baja</a:t>
            </a:r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10" name="Marcador de contenido 1"/>
          <p:cNvSpPr>
            <a:spLocks noGrp="1"/>
          </p:cNvSpPr>
          <p:nvPr>
            <p:ph idx="1"/>
          </p:nvPr>
        </p:nvSpPr>
        <p:spPr>
          <a:xfrm>
            <a:off x="310197" y="199984"/>
            <a:ext cx="11719416" cy="52811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lvl="1" indent="0" algn="ctr">
              <a:spcBef>
                <a:spcPts val="1000"/>
              </a:spcBef>
              <a:buNone/>
            </a:pPr>
            <a:r>
              <a:rPr lang="es-ES" sz="2800" dirty="0" smtClean="0">
                <a:solidFill>
                  <a:schemeClr val="tx1"/>
                </a:solidFill>
                <a:sym typeface="Arial"/>
                <a:rtl val="0"/>
              </a:rPr>
              <a:t>Los municipios sujetos de priorización y su vulnerabilidad</a:t>
            </a:r>
            <a:endParaRPr lang="es-ES_tradnl" b="1" dirty="0">
              <a:solidFill>
                <a:schemeClr val="tx1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21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59"/>
            <a:ext cx="5454449" cy="6858000"/>
          </a:xfrm>
          <a:prstGeom prst="rect">
            <a:avLst/>
          </a:prstGeom>
        </p:spPr>
      </p:pic>
      <p:sp>
        <p:nvSpPr>
          <p:cNvPr id="19" name="6 Rectángulo"/>
          <p:cNvSpPr/>
          <p:nvPr/>
        </p:nvSpPr>
        <p:spPr>
          <a:xfrm>
            <a:off x="3687097" y="282982"/>
            <a:ext cx="2566219" cy="1944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algn="ctr"/>
            <a:r>
              <a:rPr lang="es-ES" sz="2800" b="1" dirty="0" smtClean="0">
                <a:solidFill>
                  <a:schemeClr val="tx1"/>
                </a:solidFill>
              </a:rPr>
              <a:t>338 Municipios son Rurales</a:t>
            </a:r>
          </a:p>
          <a:p>
            <a:pPr algn="ctr"/>
            <a:r>
              <a:rPr lang="es-ES" sz="2000" b="1" dirty="0" smtClean="0">
                <a:solidFill>
                  <a:srgbClr val="FF0000"/>
                </a:solidFill>
              </a:rPr>
              <a:t>74% de los municipios a priorizar</a:t>
            </a:r>
            <a:endParaRPr lang="es-ES_tradnl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075160"/>
              </p:ext>
            </p:extLst>
          </p:nvPr>
        </p:nvGraphicFramePr>
        <p:xfrm>
          <a:off x="7038328" y="189879"/>
          <a:ext cx="5040001" cy="6537960"/>
        </p:xfrm>
        <a:graphic>
          <a:graphicData uri="http://schemas.openxmlformats.org/drawingml/2006/table">
            <a:tbl>
              <a:tblPr/>
              <a:tblGrid>
                <a:gridCol w="1668649"/>
                <a:gridCol w="1123784"/>
                <a:gridCol w="1123784"/>
                <a:gridCol w="1123784"/>
              </a:tblGrid>
              <a:tr h="131859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DEPARTAMENTO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RURAL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SEMIURBANO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URBANO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6228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AMAZONAS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ANTIOQUIA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ARAUCA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ATLANTICO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BOGOTA DC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BOLIVAR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BOYACA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CALDAS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CAQUETA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CASANARE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CAUCA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CESAR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CHOCO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CORDOBA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CUNDINAMARCA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GUAINIA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GUAVIARE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HUILA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LA GUAJIRA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MAGDALENA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NARIÑO</a:t>
                      </a:r>
                      <a:endParaRPr lang="es-ES_tradnl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NORTE DE SANTANDER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PUTUMAYO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RISARALDA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SANTANDER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SUCRE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TOLIMA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VALLE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VAUPES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VICHADA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859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TOTAL GENERAL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6228"/>
                    </a:solidFill>
                  </a:tcPr>
                </a:tc>
              </a:tr>
            </a:tbl>
          </a:graphicData>
        </a:graphic>
      </p:graphicFrame>
      <p:sp>
        <p:nvSpPr>
          <p:cNvPr id="5" name="Marcador de contenido 1"/>
          <p:cNvSpPr txBox="1">
            <a:spLocks/>
          </p:cNvSpPr>
          <p:nvPr/>
        </p:nvSpPr>
        <p:spPr bwMode="auto">
          <a:xfrm>
            <a:off x="4130909" y="5489177"/>
            <a:ext cx="2647079" cy="1238662"/>
          </a:xfrm>
          <a:prstGeom prst="rect">
            <a:avLst/>
          </a:prstGeom>
          <a:solidFill>
            <a:schemeClr val="bg1">
              <a:lumMod val="75000"/>
            </a:schemeClr>
          </a:solidFill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r>
              <a:rPr lang="es-ES_tradnl" sz="2000" dirty="0" smtClean="0">
                <a:solidFill>
                  <a:schemeClr val="tx1"/>
                </a:solidFill>
              </a:rPr>
              <a:t>La implementación debe seguir </a:t>
            </a:r>
            <a:r>
              <a:rPr lang="es-ES_tradnl" sz="2000" b="1" dirty="0" smtClean="0">
                <a:solidFill>
                  <a:schemeClr val="tx1"/>
                </a:solidFill>
              </a:rPr>
              <a:t>una lógica rural</a:t>
            </a:r>
            <a:r>
              <a:rPr lang="es-ES_tradnl" sz="2000" dirty="0" smtClean="0">
                <a:solidFill>
                  <a:schemeClr val="tx1"/>
                </a:solidFill>
              </a:rPr>
              <a:t> y la inversión </a:t>
            </a:r>
            <a:r>
              <a:rPr lang="es-ES_tradnl" sz="2000" b="1" dirty="0" smtClean="0">
                <a:solidFill>
                  <a:schemeClr val="tx1"/>
                </a:solidFill>
              </a:rPr>
              <a:t>una lógica </a:t>
            </a:r>
            <a:r>
              <a:rPr lang="es-ES_tradnl" sz="2000" b="1" dirty="0" err="1" smtClean="0">
                <a:solidFill>
                  <a:schemeClr val="tx1"/>
                </a:solidFill>
              </a:rPr>
              <a:t>veredal</a:t>
            </a:r>
            <a:endParaRPr lang="es-ES_tradnl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20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Rectángulo"/>
          <p:cNvSpPr/>
          <p:nvPr/>
        </p:nvSpPr>
        <p:spPr>
          <a:xfrm>
            <a:off x="546810" y="1852301"/>
            <a:ext cx="10923373" cy="37058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0" vert="horz" wrap="square" lIns="11430" tIns="11430" rIns="11430" bIns="11430" numCol="1" spcCol="1270" anchor="t" anchorCtr="0">
            <a:noAutofit/>
          </a:bodyPr>
          <a:lstStyle/>
          <a:p>
            <a:pPr algn="just"/>
            <a:endParaRPr lang="es-ES_tradnl" sz="2400" b="1" dirty="0">
              <a:solidFill>
                <a:schemeClr val="tx1"/>
              </a:solidFill>
            </a:endParaRPr>
          </a:p>
          <a:p>
            <a:pPr algn="just"/>
            <a:r>
              <a:rPr lang="es-ES_tradnl" sz="2400" b="1" dirty="0" smtClean="0">
                <a:solidFill>
                  <a:schemeClr val="tx1"/>
                </a:solidFill>
              </a:rPr>
              <a:t>Ejecutar TODO directamente desde el gobierno central es un error:</a:t>
            </a:r>
          </a:p>
          <a:p>
            <a:pPr algn="just"/>
            <a:endParaRPr lang="es-ES_tradnl" sz="2400" b="1" dirty="0" smtClean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es-ES_tradnl" sz="2400" dirty="0" smtClean="0">
                <a:solidFill>
                  <a:schemeClr val="tx1"/>
                </a:solidFill>
              </a:rPr>
              <a:t>Las alcaldías y las gobernaciones no son piedras. </a:t>
            </a:r>
            <a:r>
              <a:rPr lang="es-ES_tradnl" sz="2400" b="1" dirty="0" smtClean="0">
                <a:solidFill>
                  <a:schemeClr val="tx1"/>
                </a:solidFill>
              </a:rPr>
              <a:t>Son el estado local y deben prepararse para ejercer como tal.</a:t>
            </a:r>
          </a:p>
          <a:p>
            <a:pPr algn="just"/>
            <a:endParaRPr lang="es-ES_tradnl" sz="2400" b="1" dirty="0" smtClean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es-ES_tradnl" sz="2400" b="1" dirty="0" smtClean="0">
                <a:solidFill>
                  <a:schemeClr val="tx1"/>
                </a:solidFill>
              </a:rPr>
              <a:t>No se identifican las necesidades </a:t>
            </a:r>
            <a:r>
              <a:rPr lang="es-ES_tradnl" sz="2400" dirty="0" smtClean="0">
                <a:solidFill>
                  <a:schemeClr val="tx1"/>
                </a:solidFill>
              </a:rPr>
              <a:t>reales de las localidades</a:t>
            </a:r>
          </a:p>
          <a:p>
            <a:pPr algn="just"/>
            <a:endParaRPr lang="es-ES_tradnl" sz="2400" dirty="0" smtClean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es-ES_tradnl" sz="2400" dirty="0" smtClean="0">
                <a:solidFill>
                  <a:schemeClr val="tx1"/>
                </a:solidFill>
              </a:rPr>
              <a:t>No se generan </a:t>
            </a:r>
            <a:r>
              <a:rPr lang="es-ES_tradnl" sz="2400" b="1" dirty="0" smtClean="0">
                <a:solidFill>
                  <a:schemeClr val="tx1"/>
                </a:solidFill>
              </a:rPr>
              <a:t>responsabilidades y capacidades</a:t>
            </a:r>
            <a:r>
              <a:rPr lang="es-ES_tradnl" sz="2400" dirty="0" smtClean="0">
                <a:solidFill>
                  <a:schemeClr val="tx1"/>
                </a:solidFill>
              </a:rPr>
              <a:t> en las administraciones territoriales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388374" y="5800421"/>
            <a:ext cx="11415251" cy="99527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sz="2200" b="1" dirty="0" smtClean="0">
                <a:solidFill>
                  <a:schemeClr val="tx1"/>
                </a:solidFill>
              </a:rPr>
              <a:t>Propuesta: Una descentralización eficaz y participativa</a:t>
            </a:r>
            <a:r>
              <a:rPr lang="es-ES" sz="2200" b="1" dirty="0" smtClean="0">
                <a:solidFill>
                  <a:schemeClr val="tx1"/>
                </a:solidFill>
              </a:rPr>
              <a:t> </a:t>
            </a:r>
            <a:r>
              <a:rPr lang="es-ES_tradnl" sz="2200" b="1" dirty="0" smtClean="0">
                <a:solidFill>
                  <a:schemeClr val="tx1"/>
                </a:solidFill>
              </a:rPr>
              <a:t>es clave para construir </a:t>
            </a:r>
            <a:r>
              <a:rPr lang="es-ES" sz="2200" b="1" dirty="0" smtClean="0">
                <a:solidFill>
                  <a:schemeClr val="tx1"/>
                </a:solidFill>
              </a:rPr>
              <a:t>paz en las regiones</a:t>
            </a:r>
            <a:endParaRPr lang="es-ES_tradnl" sz="2200" dirty="0">
              <a:solidFill>
                <a:schemeClr val="tx1"/>
              </a:solidFill>
            </a:endParaRPr>
          </a:p>
        </p:txBody>
      </p:sp>
      <p:sp>
        <p:nvSpPr>
          <p:cNvPr id="11" name="6 Rectángulo"/>
          <p:cNvSpPr/>
          <p:nvPr/>
        </p:nvSpPr>
        <p:spPr>
          <a:xfrm>
            <a:off x="546810" y="356723"/>
            <a:ext cx="10923373" cy="12683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r>
              <a:rPr lang="es-ES_tradnl" sz="2800" b="1" dirty="0" smtClean="0">
                <a:solidFill>
                  <a:schemeClr val="tx1"/>
                </a:solidFill>
              </a:rPr>
              <a:t>¡El </a:t>
            </a:r>
            <a:r>
              <a:rPr lang="es-ES_tradnl" sz="2800" b="1" dirty="0">
                <a:solidFill>
                  <a:schemeClr val="tx1"/>
                </a:solidFill>
              </a:rPr>
              <a:t>centralismo es causa estructural del conflicto y enemigo de la paz!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9884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7" name="CuadroTexto 8"/>
          <p:cNvSpPr txBox="1"/>
          <p:nvPr/>
        </p:nvSpPr>
        <p:spPr>
          <a:xfrm>
            <a:off x="9316815" y="1211710"/>
            <a:ext cx="2360132" cy="526297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De las 145 </a:t>
            </a:r>
            <a:r>
              <a:rPr lang="es-ES" sz="2400" b="1" dirty="0" smtClean="0">
                <a:solidFill>
                  <a:srgbClr val="FF0000"/>
                </a:solidFill>
              </a:rPr>
              <a:t>subregiones </a:t>
            </a:r>
            <a:r>
              <a:rPr lang="es-ES" sz="2400" b="1" dirty="0" smtClean="0"/>
              <a:t>definidas por el DNP</a:t>
            </a:r>
          </a:p>
          <a:p>
            <a:pPr algn="ctr"/>
            <a:endParaRPr lang="es-ES" sz="2400" b="1" dirty="0">
              <a:solidFill>
                <a:srgbClr val="FF0000"/>
              </a:solidFill>
            </a:endParaRPr>
          </a:p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104 </a:t>
            </a:r>
            <a:r>
              <a:rPr lang="es-ES" sz="2400" b="1" dirty="0" smtClean="0">
                <a:solidFill>
                  <a:schemeClr val="tx1"/>
                </a:solidFill>
              </a:rPr>
              <a:t>contienen municipios que serían </a:t>
            </a:r>
            <a:r>
              <a:rPr lang="es-ES" sz="2400" b="1" dirty="0" smtClean="0">
                <a:solidFill>
                  <a:srgbClr val="FF0000"/>
                </a:solidFill>
              </a:rPr>
              <a:t>sujeto de priorización</a:t>
            </a:r>
          </a:p>
          <a:p>
            <a:pPr algn="ctr"/>
            <a:endParaRPr lang="es-ES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46 </a:t>
            </a:r>
            <a:r>
              <a:rPr lang="es-ES" sz="2400" b="1" dirty="0">
                <a:solidFill>
                  <a:schemeClr val="tx1"/>
                </a:solidFill>
              </a:rPr>
              <a:t>contienen municipios </a:t>
            </a:r>
            <a:r>
              <a:rPr lang="es-ES" sz="2400" b="1" dirty="0" smtClean="0">
                <a:solidFill>
                  <a:schemeClr val="tx1"/>
                </a:solidFill>
              </a:rPr>
              <a:t>con </a:t>
            </a:r>
            <a:r>
              <a:rPr lang="es-ES" sz="2400" b="1" dirty="0" smtClean="0">
                <a:solidFill>
                  <a:srgbClr val="FF0000"/>
                </a:solidFill>
              </a:rPr>
              <a:t>alta vulnerabilidad</a:t>
            </a:r>
            <a:endParaRPr lang="es-ES" sz="2400" b="1" dirty="0">
              <a:solidFill>
                <a:srgbClr val="FF0000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1108108"/>
            <a:ext cx="4437207" cy="576565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740" y="1092342"/>
            <a:ext cx="4464031" cy="5765658"/>
          </a:xfrm>
          <a:prstGeom prst="rect">
            <a:avLst/>
          </a:prstGeom>
        </p:spPr>
      </p:pic>
      <p:sp>
        <p:nvSpPr>
          <p:cNvPr id="11" name="CuadroTexto 8"/>
          <p:cNvSpPr txBox="1"/>
          <p:nvPr/>
        </p:nvSpPr>
        <p:spPr>
          <a:xfrm>
            <a:off x="484625" y="1184556"/>
            <a:ext cx="3762179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tx1"/>
                </a:solidFill>
              </a:rPr>
              <a:t>455 municipios en 104 subregiones</a:t>
            </a:r>
          </a:p>
        </p:txBody>
      </p:sp>
      <p:sp>
        <p:nvSpPr>
          <p:cNvPr id="12" name="CuadroTexto 8"/>
          <p:cNvSpPr txBox="1"/>
          <p:nvPr/>
        </p:nvSpPr>
        <p:spPr>
          <a:xfrm>
            <a:off x="5004528" y="1199304"/>
            <a:ext cx="3762179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tx1"/>
                </a:solidFill>
              </a:rPr>
              <a:t>172 municipios en 46 subregiones</a:t>
            </a:r>
          </a:p>
        </p:txBody>
      </p:sp>
      <p:sp>
        <p:nvSpPr>
          <p:cNvPr id="13" name="Marcador de contenido 1"/>
          <p:cNvSpPr>
            <a:spLocks noGrp="1"/>
          </p:cNvSpPr>
          <p:nvPr>
            <p:ph idx="1"/>
          </p:nvPr>
        </p:nvSpPr>
        <p:spPr>
          <a:xfrm>
            <a:off x="310197" y="199984"/>
            <a:ext cx="10694134" cy="52811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Trebuchet MS"/>
              <a:buNone/>
            </a:pPr>
            <a:r>
              <a:rPr lang="es-ES" dirty="0">
                <a:solidFill>
                  <a:schemeClr val="tx1"/>
                </a:solidFill>
                <a:rtl val="0"/>
              </a:rPr>
              <a:t>L</a:t>
            </a:r>
            <a:r>
              <a:rPr lang="es-ES_tradnl" dirty="0" err="1">
                <a:solidFill>
                  <a:schemeClr val="tx1"/>
                </a:solidFill>
                <a:rtl val="0"/>
              </a:rPr>
              <a:t>ógica</a:t>
            </a:r>
            <a:r>
              <a:rPr lang="es-ES_tradnl" dirty="0">
                <a:solidFill>
                  <a:schemeClr val="tx1"/>
                </a:solidFill>
                <a:rtl val="0"/>
              </a:rPr>
              <a:t> de la intervención, construcción e inversión</a:t>
            </a:r>
            <a:r>
              <a:rPr lang="es-ES" dirty="0">
                <a:solidFill>
                  <a:schemeClr val="tx1"/>
                </a:solidFill>
                <a:sym typeface="Arial"/>
                <a:rtl val="0"/>
              </a:rPr>
              <a:t> </a:t>
            </a:r>
          </a:p>
        </p:txBody>
      </p:sp>
      <p:sp>
        <p:nvSpPr>
          <p:cNvPr id="14" name="Marcador de contenido 1"/>
          <p:cNvSpPr txBox="1">
            <a:spLocks/>
          </p:cNvSpPr>
          <p:nvPr/>
        </p:nvSpPr>
        <p:spPr bwMode="auto">
          <a:xfrm>
            <a:off x="1" y="5619337"/>
            <a:ext cx="2159876" cy="1128303"/>
          </a:xfrm>
          <a:prstGeom prst="rect">
            <a:avLst/>
          </a:prstGeom>
          <a:solidFill>
            <a:schemeClr val="bg1">
              <a:lumMod val="75000"/>
            </a:schemeClr>
          </a:solidFill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r>
              <a:rPr lang="es-ES_tradnl" sz="1600" b="1" dirty="0" smtClean="0">
                <a:solidFill>
                  <a:schemeClr val="tx1"/>
                </a:solidFill>
              </a:rPr>
              <a:t>Es clave:</a:t>
            </a:r>
          </a:p>
          <a:p>
            <a:pPr marL="12700" lvl="1" indent="0">
              <a:buNone/>
            </a:pPr>
            <a:r>
              <a:rPr lang="es-ES_tradnl" sz="1600" b="1" dirty="0" err="1" smtClean="0">
                <a:solidFill>
                  <a:schemeClr val="tx1"/>
                </a:solidFill>
              </a:rPr>
              <a:t>Subregionalizar</a:t>
            </a:r>
            <a:endParaRPr lang="es-ES_tradnl" sz="1600" b="1" dirty="0" smtClean="0">
              <a:solidFill>
                <a:schemeClr val="tx1"/>
              </a:solidFill>
            </a:endParaRPr>
          </a:p>
          <a:p>
            <a:pPr marL="12700" lvl="1" indent="0">
              <a:buNone/>
            </a:pPr>
            <a:r>
              <a:rPr lang="es-ES_tradnl" sz="1600" b="1" dirty="0" smtClean="0">
                <a:solidFill>
                  <a:schemeClr val="tx1"/>
                </a:solidFill>
              </a:rPr>
              <a:t>Descentralizar inversiones</a:t>
            </a:r>
            <a:endParaRPr lang="es-ES_tradnl" sz="1600" b="1" dirty="0">
              <a:solidFill>
                <a:schemeClr val="tx1"/>
              </a:solidFill>
            </a:endParaRPr>
          </a:p>
        </p:txBody>
      </p:sp>
      <p:sp>
        <p:nvSpPr>
          <p:cNvPr id="15" name="Marcador de contenido 1"/>
          <p:cNvSpPr txBox="1">
            <a:spLocks/>
          </p:cNvSpPr>
          <p:nvPr/>
        </p:nvSpPr>
        <p:spPr bwMode="auto">
          <a:xfrm>
            <a:off x="6867917" y="2180847"/>
            <a:ext cx="2159876" cy="364248"/>
          </a:xfrm>
          <a:prstGeom prst="rect">
            <a:avLst/>
          </a:prstGeom>
          <a:solidFill>
            <a:schemeClr val="bg1">
              <a:lumMod val="75000"/>
            </a:schemeClr>
          </a:solidFill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r>
              <a:rPr lang="es-ES_tradnl" sz="1800" b="1" smtClean="0">
                <a:solidFill>
                  <a:schemeClr val="tx1"/>
                </a:solidFill>
              </a:rPr>
              <a:t>Vulnerabilidad alta</a:t>
            </a:r>
            <a:endParaRPr lang="es-ES_tradnl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79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0058"/>
            <a:ext cx="12192000" cy="1197942"/>
          </a:xfrm>
          <a:prstGeom prst="rect">
            <a:avLst/>
          </a:prstGeom>
        </p:spPr>
      </p:pic>
      <p:sp>
        <p:nvSpPr>
          <p:cNvPr id="17" name="CuadroTexto 8"/>
          <p:cNvSpPr txBox="1"/>
          <p:nvPr/>
        </p:nvSpPr>
        <p:spPr>
          <a:xfrm>
            <a:off x="400344" y="939478"/>
            <a:ext cx="11116154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Respecto a los retos del área </a:t>
            </a:r>
            <a:r>
              <a:rPr lang="es-ES" sz="2000" b="1" dirty="0" smtClean="0">
                <a:solidFill>
                  <a:srgbClr val="FF0000"/>
                </a:solidFill>
              </a:rPr>
              <a:t>URBANA</a:t>
            </a:r>
            <a:r>
              <a:rPr lang="es-ES" sz="2000" b="1" dirty="0" smtClean="0"/>
              <a:t> en el Posconflicto</a:t>
            </a:r>
            <a:endParaRPr lang="es-ES" sz="2000" b="1" dirty="0"/>
          </a:p>
        </p:txBody>
      </p:sp>
      <p:sp>
        <p:nvSpPr>
          <p:cNvPr id="14" name="CuadroTexto 8"/>
          <p:cNvSpPr txBox="1"/>
          <p:nvPr/>
        </p:nvSpPr>
        <p:spPr>
          <a:xfrm>
            <a:off x="400344" y="1560596"/>
            <a:ext cx="11116154" cy="240065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800" b="1" dirty="0" smtClean="0">
                <a:solidFill>
                  <a:srgbClr val="FF0000"/>
                </a:solidFill>
              </a:rPr>
              <a:t>16 GRANDES CENTROS URBANOS</a:t>
            </a:r>
          </a:p>
          <a:p>
            <a:pPr algn="ctr"/>
            <a:r>
              <a:rPr lang="es-ES" sz="1800" b="1" dirty="0" smtClean="0">
                <a:solidFill>
                  <a:srgbClr val="FF0000"/>
                </a:solidFill>
              </a:rPr>
              <a:t>Deben tener un Plan Especial de Posconflicto Urbano</a:t>
            </a:r>
          </a:p>
          <a:p>
            <a:pPr algn="ctr"/>
            <a:endParaRPr lang="es-ES" sz="1800" b="1" dirty="0" smtClean="0">
              <a:solidFill>
                <a:srgbClr val="FF0000"/>
              </a:solidFill>
            </a:endParaRPr>
          </a:p>
          <a:p>
            <a:pPr algn="ctr"/>
            <a:r>
              <a:rPr lang="es-ES" sz="1800" b="1" dirty="0" smtClean="0">
                <a:solidFill>
                  <a:schemeClr val="tx1"/>
                </a:solidFill>
              </a:rPr>
              <a:t>Por su concentración de la población víctima del conflicto, presencia de grupos armados y debilidad en gobernanza</a:t>
            </a:r>
          </a:p>
          <a:p>
            <a:pPr algn="ctr"/>
            <a:endParaRPr lang="es-ES" sz="2400" b="1" dirty="0">
              <a:solidFill>
                <a:srgbClr val="FF0000"/>
              </a:solidFill>
            </a:endParaRPr>
          </a:p>
          <a:p>
            <a:pPr algn="ctr"/>
            <a:r>
              <a:rPr lang="es-ES" sz="1800" b="1" dirty="0" smtClean="0">
                <a:solidFill>
                  <a:schemeClr val="tx1"/>
                </a:solidFill>
              </a:rPr>
              <a:t>Este Plan Urbano deberá estar a cargo del DNP o una nueva Agencia de Descentralización</a:t>
            </a:r>
          </a:p>
          <a:p>
            <a:pPr algn="ctr"/>
            <a:endParaRPr lang="es-ES" sz="1800" b="1" dirty="0" smtClean="0">
              <a:solidFill>
                <a:schemeClr val="tx1"/>
              </a:solidFill>
            </a:endParaRPr>
          </a:p>
          <a:p>
            <a:pPr algn="ctr"/>
            <a:r>
              <a:rPr lang="es-ES" sz="1800" b="1" dirty="0" smtClean="0">
                <a:solidFill>
                  <a:schemeClr val="tx1"/>
                </a:solidFill>
              </a:rPr>
              <a:t>Se financiaría con Inversión corriente, no adicional, local y nacional</a:t>
            </a:r>
            <a:endParaRPr lang="es-E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286404"/>
              </p:ext>
            </p:extLst>
          </p:nvPr>
        </p:nvGraphicFramePr>
        <p:xfrm>
          <a:off x="1438787" y="4477447"/>
          <a:ext cx="1800000" cy="1026160"/>
        </p:xfrm>
        <a:graphic>
          <a:graphicData uri="http://schemas.openxmlformats.org/drawingml/2006/table">
            <a:tbl>
              <a:tblPr firstRow="1"/>
              <a:tblGrid>
                <a:gridCol w="1800000"/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MEDELLIN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BARRANQUILLA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SOLEDAD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BOGOTA, DC</a:t>
                      </a:r>
                      <a:endParaRPr lang="es-ES_trad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938554"/>
              </p:ext>
            </p:extLst>
          </p:nvPr>
        </p:nvGraphicFramePr>
        <p:xfrm>
          <a:off x="3891935" y="4477447"/>
          <a:ext cx="1800000" cy="1026160"/>
        </p:xfrm>
        <a:graphic>
          <a:graphicData uri="http://schemas.openxmlformats.org/drawingml/2006/table">
            <a:tbl>
              <a:tblPr/>
              <a:tblGrid>
                <a:gridCol w="1800000"/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CARTAGENA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MANIZALES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VALLEDUPAR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MONTERIA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763026"/>
              </p:ext>
            </p:extLst>
          </p:nvPr>
        </p:nvGraphicFramePr>
        <p:xfrm>
          <a:off x="6386124" y="4483241"/>
          <a:ext cx="1800000" cy="1026160"/>
        </p:xfrm>
        <a:graphic>
          <a:graphicData uri="http://schemas.openxmlformats.org/drawingml/2006/table">
            <a:tbl>
              <a:tblPr/>
              <a:tblGrid>
                <a:gridCol w="1800000"/>
              </a:tblGrid>
              <a:tr h="9389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SOACHA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NEIVA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SANTA MARTA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CUCUTA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Tab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435196"/>
              </p:ext>
            </p:extLst>
          </p:nvPr>
        </p:nvGraphicFramePr>
        <p:xfrm>
          <a:off x="8839272" y="4477447"/>
          <a:ext cx="1800000" cy="1026160"/>
        </p:xfrm>
        <a:graphic>
          <a:graphicData uri="http://schemas.openxmlformats.org/drawingml/2006/table">
            <a:tbl>
              <a:tblPr/>
              <a:tblGrid>
                <a:gridCol w="1800000"/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BUCARAMANGA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CALI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BUENAVENTURA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PALMIRA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" name="Marcador de contenido 1"/>
          <p:cNvSpPr>
            <a:spLocks noGrp="1"/>
          </p:cNvSpPr>
          <p:nvPr>
            <p:ph idx="1"/>
          </p:nvPr>
        </p:nvSpPr>
        <p:spPr>
          <a:xfrm>
            <a:off x="310197" y="199984"/>
            <a:ext cx="11719416" cy="52811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lvl="1" indent="0" algn="ctr">
              <a:spcBef>
                <a:spcPts val="1000"/>
              </a:spcBef>
              <a:buNone/>
            </a:pPr>
            <a:r>
              <a:rPr lang="es-ES" sz="2800" dirty="0" smtClean="0">
                <a:solidFill>
                  <a:schemeClr val="tx1"/>
                </a:solidFill>
                <a:sym typeface="Arial"/>
                <a:rtl val="0"/>
              </a:rPr>
              <a:t>Los municipios sujetos de priorización y su vulnerabilidad</a:t>
            </a:r>
            <a:endParaRPr lang="es-ES_tradnl" b="1" dirty="0">
              <a:solidFill>
                <a:schemeClr val="tx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01575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967946" y="2735496"/>
            <a:ext cx="10256108" cy="14362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5" tIns="91425" rIns="91425" bIns="91425" anchor="ctr" anchorCtr="0"/>
          <a:lstStyle/>
          <a:p>
            <a:pPr algn="ctr"/>
            <a:r>
              <a:rPr lang="es-ES_tradnl" sz="4400" b="1" dirty="0" smtClean="0">
                <a:solidFill>
                  <a:schemeClr val="tx1"/>
                </a:solidFill>
              </a:rPr>
              <a:t>Fondo de </a:t>
            </a:r>
            <a:r>
              <a:rPr lang="es-ES_tradnl" sz="4400" b="1" dirty="0">
                <a:solidFill>
                  <a:schemeClr val="tx1"/>
                </a:solidFill>
              </a:rPr>
              <a:t>inversiones </a:t>
            </a:r>
            <a:r>
              <a:rPr lang="es-ES_tradnl" sz="4400" b="1" dirty="0" smtClean="0">
                <a:solidFill>
                  <a:schemeClr val="tx1"/>
                </a:solidFill>
              </a:rPr>
              <a:t>para la Paz como garant</a:t>
            </a:r>
            <a:r>
              <a:rPr lang="es-ES" sz="4400" b="1" dirty="0" err="1" smtClean="0">
                <a:solidFill>
                  <a:schemeClr val="tx1"/>
                </a:solidFill>
              </a:rPr>
              <a:t>ía</a:t>
            </a:r>
            <a:r>
              <a:rPr lang="es-ES" sz="4400" b="1" dirty="0" smtClean="0">
                <a:solidFill>
                  <a:schemeClr val="tx1"/>
                </a:solidFill>
              </a:rPr>
              <a:t> de no repetición</a:t>
            </a:r>
            <a:endParaRPr lang="es-ES" sz="4400" b="1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0058"/>
            <a:ext cx="12192000" cy="119794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3919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46810" y="461248"/>
            <a:ext cx="11197466" cy="12683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algn="ctr"/>
            <a:r>
              <a:rPr lang="es-ES_tradnl" sz="2800" b="1" dirty="0" smtClean="0">
                <a:solidFill>
                  <a:schemeClr val="tx1"/>
                </a:solidFill>
              </a:rPr>
              <a:t>Error: </a:t>
            </a:r>
            <a:r>
              <a:rPr lang="es-ES_tradnl" sz="2800" dirty="0">
                <a:solidFill>
                  <a:schemeClr val="tx1"/>
                </a:solidFill>
              </a:rPr>
              <a:t>una vez firmados los acuerdos de paz, </a:t>
            </a:r>
            <a:r>
              <a:rPr lang="es-ES_tradnl" sz="2800" b="1" dirty="0">
                <a:solidFill>
                  <a:schemeClr val="tx1"/>
                </a:solidFill>
              </a:rPr>
              <a:t>se focalizaron inversiones con muy pocos recursos</a:t>
            </a:r>
            <a:r>
              <a:rPr lang="es-ES_tradnl" sz="2800" dirty="0">
                <a:solidFill>
                  <a:schemeClr val="tx1"/>
                </a:solidFill>
              </a:rPr>
              <a:t>. Además, estas inversiones se dieron </a:t>
            </a:r>
            <a:r>
              <a:rPr lang="es-ES_tradnl" sz="2800" b="1" dirty="0">
                <a:solidFill>
                  <a:schemeClr val="tx1"/>
                </a:solidFill>
              </a:rPr>
              <a:t>solo en municipios priorizados </a:t>
            </a:r>
            <a:r>
              <a:rPr lang="es-ES_tradnl" sz="2800" dirty="0">
                <a:solidFill>
                  <a:schemeClr val="tx1"/>
                </a:solidFill>
              </a:rPr>
              <a:t>por el grupo </a:t>
            </a:r>
            <a:r>
              <a:rPr lang="es-ES_tradnl" sz="2800" dirty="0" smtClean="0">
                <a:solidFill>
                  <a:schemeClr val="tx1"/>
                </a:solidFill>
              </a:rPr>
              <a:t>desmovilizado</a:t>
            </a:r>
            <a:endParaRPr lang="es-ES_tradnl" sz="2800" dirty="0">
              <a:solidFill>
                <a:schemeClr val="tx1"/>
              </a:solidFill>
            </a:endParaRPr>
          </a:p>
        </p:txBody>
      </p:sp>
      <p:sp>
        <p:nvSpPr>
          <p:cNvPr id="10" name="1 CuadroTexto"/>
          <p:cNvSpPr txBox="1"/>
          <p:nvPr/>
        </p:nvSpPr>
        <p:spPr>
          <a:xfrm>
            <a:off x="8916375" y="1899006"/>
            <a:ext cx="2887250" cy="378565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</a:rPr>
              <a:t>Proponemos</a:t>
            </a:r>
            <a:r>
              <a:rPr lang="es-ES" sz="2000" b="1" dirty="0">
                <a:solidFill>
                  <a:schemeClr val="accent6">
                    <a:lumMod val="50000"/>
                  </a:schemeClr>
                </a:solidFill>
              </a:rPr>
              <a:t>:</a:t>
            </a:r>
            <a:endParaRPr lang="es-ES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</a:rPr>
              <a:t>1. Inversiones estructurales para el desarrollo del país</a:t>
            </a:r>
          </a:p>
          <a:p>
            <a:pPr algn="ctr"/>
            <a:endParaRPr lang="es-ES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</a:rPr>
              <a:t>2. Selección integral de municipios según riesgos por economías ilícitas, debilidad institucional y presencia de grupos armados 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388374" y="5823881"/>
            <a:ext cx="11415251" cy="99527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sz="2200" b="1" dirty="0" smtClean="0">
                <a:solidFill>
                  <a:schemeClr val="tx1"/>
                </a:solidFill>
              </a:rPr>
              <a:t>Propuesta: la paz no se hace con centavos ni</a:t>
            </a:r>
            <a:r>
              <a:rPr lang="es-ES_tradnl" sz="2200" dirty="0" smtClean="0">
                <a:solidFill>
                  <a:schemeClr val="tx1"/>
                </a:solidFill>
              </a:rPr>
              <a:t> </a:t>
            </a:r>
            <a:r>
              <a:rPr lang="es-ES_tradnl" sz="2200" b="1" dirty="0" smtClean="0">
                <a:solidFill>
                  <a:schemeClr val="tx1"/>
                </a:solidFill>
              </a:rPr>
              <a:t>conformando guetos territoriales</a:t>
            </a:r>
            <a:r>
              <a:rPr lang="es-ES_tradnl" sz="2200" dirty="0" smtClean="0">
                <a:solidFill>
                  <a:schemeClr val="tx1"/>
                </a:solidFill>
              </a:rPr>
              <a:t>, sino incluyendo y articulando el conjunto del territorio con inversiones sustantivas y sustentables.</a:t>
            </a:r>
            <a:endParaRPr lang="es-ES_tradnl" sz="2200" dirty="0">
              <a:solidFill>
                <a:schemeClr val="tx1"/>
              </a:solidFill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/>
          </p:nvPr>
        </p:nvGraphicFramePr>
        <p:xfrm>
          <a:off x="388374" y="1899006"/>
          <a:ext cx="8318088" cy="3535680"/>
        </p:xfrm>
        <a:graphic>
          <a:graphicData uri="http://schemas.openxmlformats.org/drawingml/2006/table">
            <a:tbl>
              <a:tblPr firstRow="1" firstCol="1" bandRow="1"/>
              <a:tblGrid>
                <a:gridCol w="3669132"/>
                <a:gridCol w="1500001"/>
                <a:gridCol w="1898115"/>
                <a:gridCol w="1250840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Fondos de Paz o Programa</a:t>
                      </a:r>
                      <a:endParaRPr lang="es-ES_tradnl" sz="20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Municipios</a:t>
                      </a:r>
                      <a:endParaRPr lang="es-ES_tradnl" sz="20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Inversión </a:t>
                      </a:r>
                      <a:r>
                        <a:rPr lang="es-ES_tradnl" sz="1800" b="1" dirty="0">
                          <a:solidFill>
                            <a:schemeClr val="bg1"/>
                          </a:solidFill>
                          <a:effectLst/>
                          <a:latin typeface="MingLiU" charset="0"/>
                          <a:ea typeface="Calibri" charset="0"/>
                          <a:cs typeface="MingLiU" charset="0"/>
                        </a:rPr>
                        <a:t/>
                      </a:r>
                      <a:br>
                        <a:rPr lang="es-ES_tradnl" sz="1800" b="1" dirty="0">
                          <a:solidFill>
                            <a:schemeClr val="bg1"/>
                          </a:solidFill>
                          <a:effectLst/>
                          <a:latin typeface="MingLiU" charset="0"/>
                          <a:ea typeface="Calibri" charset="0"/>
                          <a:cs typeface="MingLiU" charset="0"/>
                        </a:rPr>
                      </a:br>
                      <a:r>
                        <a:rPr lang="es-ES_tradnl" sz="1800" dirty="0"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(millones de pesos)</a:t>
                      </a:r>
                      <a:endParaRPr lang="es-ES_tradnl" sz="20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% del PIB anual</a:t>
                      </a:r>
                      <a:endParaRPr lang="es-ES_tradnl" sz="20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400" i="1" dirty="0"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constantes de 2015</a:t>
                      </a:r>
                      <a:endParaRPr lang="es-ES_tradnl" sz="20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M-19</a:t>
                      </a:r>
                      <a:endParaRPr lang="es-ES_tradnl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46</a:t>
                      </a:r>
                      <a:endParaRPr lang="es-ES_tradnl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7.049</a:t>
                      </a:r>
                      <a:endParaRPr lang="es-ES_tradnl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0,003%</a:t>
                      </a:r>
                      <a:endParaRPr lang="es-ES_tradnl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PRT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18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3.233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0,001%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EPL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87</a:t>
                      </a:r>
                      <a:endParaRPr lang="es-ES_tradnl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21.555</a:t>
                      </a:r>
                      <a:endParaRPr lang="es-ES_tradnl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0,008%</a:t>
                      </a:r>
                      <a:endParaRPr lang="es-ES_tradnl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Quintín Lame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17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6.467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0,002%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Corriente de Renovación Socialista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59</a:t>
                      </a:r>
                      <a:endParaRPr lang="es-ES_tradnl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14.877</a:t>
                      </a:r>
                      <a:endParaRPr lang="es-ES_tradnl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0,005%</a:t>
                      </a:r>
                      <a:endParaRPr lang="es-ES_tradnl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PNR 1983-1992</a:t>
                      </a:r>
                      <a:endParaRPr lang="es-ES_tradnl" sz="20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346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5.572.690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0,500%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Plan Colombia </a:t>
                      </a:r>
                      <a:r>
                        <a:rPr lang="es-ES_tradnl" sz="2000" b="1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Militar 2000-2008</a:t>
                      </a:r>
                      <a:endParaRPr lang="es-ES_tradnl" sz="20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20.000.000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1,200</a:t>
                      </a: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%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i="0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Plan Colombia Social 2004-2010</a:t>
                      </a:r>
                      <a:endParaRPr lang="es-ES_tradnl" sz="2000" i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i="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66</a:t>
                      </a:r>
                      <a:endParaRPr lang="es-ES_tradnl" sz="2000" i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_tradnl" sz="2000" i="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1.984.483</a:t>
                      </a:r>
                      <a:endParaRPr lang="es-ES_tradnl" sz="2000" i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i="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0,300%</a:t>
                      </a:r>
                      <a:endParaRPr lang="es-ES_tradnl" sz="2000" i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13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Posconflicto 2016-2030</a:t>
                      </a:r>
                      <a:endParaRPr lang="es-ES_tradnl" sz="20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455</a:t>
                      </a:r>
                      <a:endParaRPr lang="es-ES_tradnl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_tradnl" sz="2000" dirty="0" smtClean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307.992.570</a:t>
                      </a:r>
                      <a:endParaRPr lang="es-ES_tradnl" sz="20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1,400%</a:t>
                      </a:r>
                      <a:endParaRPr lang="es-ES_tradnl" sz="20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bg1"/>
                </a:solidFill>
              </a:rPr>
              <a:t>10</a:t>
            </a:r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61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850" y="5762445"/>
            <a:ext cx="12795849" cy="1095555"/>
          </a:xfrm>
          <a:prstGeom prst="rect">
            <a:avLst/>
          </a:prstGeom>
        </p:spPr>
      </p:pic>
      <p:sp>
        <p:nvSpPr>
          <p:cNvPr id="8" name="6 Rectángulo"/>
          <p:cNvSpPr/>
          <p:nvPr/>
        </p:nvSpPr>
        <p:spPr>
          <a:xfrm>
            <a:off x="442452" y="1893489"/>
            <a:ext cx="11301824" cy="29200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0" vert="horz" wrap="square" lIns="11430" tIns="11430" rIns="11430" bIns="11430" numCol="1" spcCol="1270" anchor="t" anchorCtr="0">
            <a:noAutofit/>
          </a:bodyPr>
          <a:lstStyle/>
          <a:p>
            <a:pPr algn="just"/>
            <a:r>
              <a:rPr lang="es-ES_tradnl" sz="2400" dirty="0" smtClean="0"/>
              <a:t>El Estado no se construye por inercia, en cambio las </a:t>
            </a:r>
            <a:r>
              <a:rPr lang="es-ES_tradnl" sz="2400" b="1" dirty="0" smtClean="0"/>
              <a:t>condiciones estructurales de ilegalidad en el territorio sí se mantienen por inercia</a:t>
            </a:r>
            <a:r>
              <a:rPr lang="es-ES_tradnl" sz="2400" dirty="0"/>
              <a:t>:</a:t>
            </a:r>
            <a:r>
              <a:rPr lang="es-ES_tradnl" sz="2400" dirty="0" smtClean="0"/>
              <a:t> competencia política clientelista y corrupta, economías ilegales y competencia armada ilegal por el territorio no desaparecen con la s</a:t>
            </a:r>
            <a:r>
              <a:rPr lang="es-ES_tradnl" sz="2400" dirty="0"/>
              <a:t>o</a:t>
            </a:r>
            <a:r>
              <a:rPr lang="es-ES_tradnl" sz="2400" dirty="0" smtClean="0"/>
              <a:t>la desmovilización.</a:t>
            </a:r>
          </a:p>
          <a:p>
            <a:pPr algn="just"/>
            <a:endParaRPr lang="es-ES_tradnl" sz="2400" dirty="0" smtClean="0"/>
          </a:p>
          <a:p>
            <a:pPr algn="just"/>
            <a:r>
              <a:rPr lang="es-ES_tradnl" sz="2400" dirty="0" smtClean="0"/>
              <a:t>Superar esas condiciones estructurales e inerciales de ilegalidad y exclusión requiere planeación, presencia estatal, innovación institucional, compromiso presupuestal, mucha participación, e inclusión ciudadana, veeduría y control eficaz.</a:t>
            </a:r>
            <a:endParaRPr lang="es-ES_tradnl" sz="2400" dirty="0" smtClean="0">
              <a:solidFill>
                <a:schemeClr val="tx1"/>
              </a:solidFill>
            </a:endParaRPr>
          </a:p>
          <a:p>
            <a:pPr algn="just"/>
            <a:endParaRPr lang="es-ES_tradnl" sz="2400" dirty="0" smtClean="0">
              <a:solidFill>
                <a:schemeClr val="tx1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385738" y="4947744"/>
            <a:ext cx="11415251" cy="99527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sz="2400" b="1" dirty="0" smtClean="0">
                <a:solidFill>
                  <a:schemeClr val="tx1"/>
                </a:solidFill>
              </a:rPr>
              <a:t>Propuesta: </a:t>
            </a:r>
            <a:r>
              <a:rPr lang="es-ES_tradnl" sz="2400" b="1" dirty="0">
                <a:solidFill>
                  <a:schemeClr val="tx1"/>
                </a:solidFill>
              </a:rPr>
              <a:t>La paz no es solamente </a:t>
            </a:r>
            <a:r>
              <a:rPr lang="es-ES_tradnl" sz="2400" b="1" dirty="0" smtClean="0">
                <a:solidFill>
                  <a:schemeClr val="tx1"/>
                </a:solidFill>
              </a:rPr>
              <a:t>desmovilizar ilegales sino reemplazarlos con ciudadanía, estado y mercado en las regiones. </a:t>
            </a:r>
            <a:r>
              <a:rPr lang="es-ES_tradnl" sz="2400" dirty="0">
                <a:solidFill>
                  <a:schemeClr val="tx1"/>
                </a:solidFill>
              </a:rPr>
              <a:t>R</a:t>
            </a:r>
            <a:r>
              <a:rPr lang="es-ES_tradnl" sz="2400" dirty="0" smtClean="0">
                <a:solidFill>
                  <a:schemeClr val="tx1"/>
                </a:solidFill>
              </a:rPr>
              <a:t>equiere </a:t>
            </a:r>
            <a:r>
              <a:rPr lang="es-ES_tradnl" sz="2400" dirty="0">
                <a:solidFill>
                  <a:schemeClr val="tx1"/>
                </a:solidFill>
              </a:rPr>
              <a:t>superar la inercia </a:t>
            </a:r>
            <a:r>
              <a:rPr lang="es-ES_tradnl" sz="2400" dirty="0" smtClean="0">
                <a:solidFill>
                  <a:schemeClr val="tx1"/>
                </a:solidFill>
              </a:rPr>
              <a:t>de ausencia estatal </a:t>
            </a:r>
            <a:r>
              <a:rPr lang="es-ES_tradnl" sz="2400" dirty="0">
                <a:solidFill>
                  <a:schemeClr val="tx1"/>
                </a:solidFill>
              </a:rPr>
              <a:t>y </a:t>
            </a:r>
            <a:r>
              <a:rPr lang="es-ES_tradnl" sz="2400" dirty="0" smtClean="0">
                <a:solidFill>
                  <a:schemeClr val="tx1"/>
                </a:solidFill>
              </a:rPr>
              <a:t>garantizar los derechos y deberes de </a:t>
            </a:r>
            <a:r>
              <a:rPr lang="es-ES_tradnl" sz="2400" dirty="0">
                <a:solidFill>
                  <a:schemeClr val="tx1"/>
                </a:solidFill>
              </a:rPr>
              <a:t>los ciudadanos y de los territorios.</a:t>
            </a:r>
          </a:p>
        </p:txBody>
      </p:sp>
      <p:sp>
        <p:nvSpPr>
          <p:cNvPr id="10" name="6 Rectángulo"/>
          <p:cNvSpPr/>
          <p:nvPr/>
        </p:nvSpPr>
        <p:spPr>
          <a:xfrm>
            <a:off x="442452" y="490925"/>
            <a:ext cx="11301824" cy="12683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algn="just"/>
            <a:r>
              <a:rPr lang="es-ES_tradnl" sz="2800" b="1" dirty="0" smtClean="0">
                <a:solidFill>
                  <a:schemeClr val="tx1"/>
                </a:solidFill>
              </a:rPr>
              <a:t>Error: </a:t>
            </a:r>
            <a:r>
              <a:rPr lang="es-ES_tradnl" sz="2800" dirty="0">
                <a:solidFill>
                  <a:schemeClr val="tx1"/>
                </a:solidFill>
              </a:rPr>
              <a:t>La desmovilización es </a:t>
            </a:r>
            <a:r>
              <a:rPr lang="es-ES_tradnl" sz="2800" b="1" dirty="0">
                <a:solidFill>
                  <a:schemeClr val="tx1"/>
                </a:solidFill>
              </a:rPr>
              <a:t>condición necesaria pero insuficiente </a:t>
            </a:r>
            <a:r>
              <a:rPr lang="es-ES_tradnl" sz="2800" dirty="0">
                <a:solidFill>
                  <a:schemeClr val="tx1"/>
                </a:solidFill>
              </a:rPr>
              <a:t>para consolidar el monopolio de la seguridad, la justicia  y mejorar las garantías políticas y el  bienestar ciudadano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bg1"/>
                </a:solidFill>
              </a:rPr>
              <a:t>11</a:t>
            </a:r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7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642533" y="131961"/>
            <a:ext cx="8997661" cy="805162"/>
          </a:xfrm>
          <a:prstGeom prst="rect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200" dirty="0" smtClean="0"/>
              <a:t>Acciones Inmediatas</a:t>
            </a:r>
          </a:p>
          <a:p>
            <a:pPr algn="ctr"/>
            <a:r>
              <a:rPr lang="es-ES" sz="3200" dirty="0" smtClean="0"/>
              <a:t>18 a 24 meses</a:t>
            </a:r>
            <a:endParaRPr lang="es-ES" sz="3200" dirty="0"/>
          </a:p>
        </p:txBody>
      </p:sp>
      <p:sp>
        <p:nvSpPr>
          <p:cNvPr id="7" name="CuadroTexto 6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bg1"/>
                </a:solidFill>
              </a:rPr>
              <a:t>12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96973" y="1152703"/>
            <a:ext cx="743118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es-ES" sz="2000" b="1" dirty="0" smtClean="0"/>
              <a:t>Acompañamiento Civil al Desarrollo Rural </a:t>
            </a:r>
            <a:r>
              <a:rPr lang="es-ES" sz="2000" dirty="0" smtClean="0"/>
              <a:t>(5 técnicos por 50 hogares rurales cuesta 864 mil por hogar / año)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es-ES" sz="2000" b="1" dirty="0" smtClean="0"/>
              <a:t>Reemplazo de lo ilegal a lo legal </a:t>
            </a:r>
            <a:r>
              <a:rPr lang="es-ES" sz="2000" dirty="0" smtClean="0"/>
              <a:t>(258 mil familias directa e indirectamente vinculadas)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es-ES" sz="2000" b="1" dirty="0" smtClean="0"/>
              <a:t>Fondo de Infraestructura para presupuesto participativo </a:t>
            </a:r>
            <a:r>
              <a:rPr lang="es-ES" sz="2000" dirty="0" smtClean="0"/>
              <a:t>(para financiar hasta 20 </a:t>
            </a:r>
            <a:r>
              <a:rPr lang="es-ES" sz="2000" dirty="0" err="1" smtClean="0"/>
              <a:t>kms</a:t>
            </a:r>
            <a:r>
              <a:rPr lang="es-ES" sz="2000" dirty="0" smtClean="0"/>
              <a:t> de vía terciaria </a:t>
            </a:r>
            <a:r>
              <a:rPr lang="es-ES" sz="2000" dirty="0" err="1" smtClean="0"/>
              <a:t>mpio</a:t>
            </a:r>
            <a:r>
              <a:rPr lang="es-ES" sz="2000" dirty="0" smtClean="0"/>
              <a:t>/año)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es-ES" sz="2000" b="1" dirty="0" smtClean="0"/>
              <a:t>Fortalecimiento de los programas sociales </a:t>
            </a:r>
            <a:r>
              <a:rPr lang="es-ES" sz="2000" dirty="0" smtClean="0"/>
              <a:t>(primera </a:t>
            </a:r>
            <a:r>
              <a:rPr lang="es-ES" sz="2000" dirty="0"/>
              <a:t>i</a:t>
            </a:r>
            <a:r>
              <a:rPr lang="es-ES" sz="2000" dirty="0" smtClean="0"/>
              <a:t>nfancia, familias en acción y adulto mayor)</a:t>
            </a:r>
            <a:endParaRPr lang="es-ES" sz="2000" dirty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es-ES" sz="2000" b="1" dirty="0" smtClean="0"/>
              <a:t>Fortalecimiento de la Justicia y la Seguridad </a:t>
            </a:r>
            <a:r>
              <a:rPr lang="es-ES" sz="2000" dirty="0" smtClean="0"/>
              <a:t>(Fiscalías y Mecanismos Alternativos por subregión)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es-ES" sz="2000" b="1" dirty="0" smtClean="0"/>
              <a:t>Actualización y Formalización Catastral </a:t>
            </a:r>
            <a:r>
              <a:rPr lang="es-ES" sz="2000" dirty="0" smtClean="0"/>
              <a:t>(69% de </a:t>
            </a:r>
            <a:r>
              <a:rPr lang="es-ES" sz="2000" dirty="0" err="1" smtClean="0"/>
              <a:t>mpios</a:t>
            </a:r>
            <a:r>
              <a:rPr lang="es-ES" sz="2000" dirty="0" smtClean="0"/>
              <a:t> está desactualizado)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es-ES" sz="2000" dirty="0" smtClean="0"/>
              <a:t>Participación ciudadana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876094"/>
              </p:ext>
            </p:extLst>
          </p:nvPr>
        </p:nvGraphicFramePr>
        <p:xfrm>
          <a:off x="7728154" y="1900143"/>
          <a:ext cx="4262284" cy="3810000"/>
        </p:xfrm>
        <a:graphic>
          <a:graphicData uri="http://schemas.openxmlformats.org/drawingml/2006/table">
            <a:tbl>
              <a:tblPr/>
              <a:tblGrid>
                <a:gridCol w="2846439"/>
                <a:gridCol w="1415845"/>
              </a:tblGrid>
              <a:tr h="19050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E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miles de millones de </a:t>
                      </a:r>
                      <a:r>
                        <a:rPr lang="es-E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pesos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Concepto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Alta Vulnerabilidad</a:t>
                      </a:r>
                      <a:endParaRPr lang="es-E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Acompañamiento</a:t>
                      </a:r>
                      <a:r>
                        <a:rPr lang="es-E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Desarrollo Rural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Reemplazo de lo ilegal a lo legal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3.405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Fondo Infraestructura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  <a:endParaRPr lang="es-E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Presencia de Justicia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Actualización y formalización catastral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Formalización de predios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309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Participación Ciudadana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Inversión </a:t>
                      </a:r>
                      <a:r>
                        <a:rPr lang="es-E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b-NO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4.383</a:t>
                      </a:r>
                      <a:endParaRPr lang="nb-NO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</a:tr>
            </a:tbl>
          </a:graphicData>
        </a:graphic>
      </p:graphicFrame>
      <p:sp>
        <p:nvSpPr>
          <p:cNvPr id="11" name="CuadroTexto 8"/>
          <p:cNvSpPr txBox="1"/>
          <p:nvPr/>
        </p:nvSpPr>
        <p:spPr>
          <a:xfrm>
            <a:off x="1187299" y="6209225"/>
            <a:ext cx="10309123" cy="7078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91441" algn="ctr"/>
            <a:r>
              <a:rPr lang="es-ES" sz="2000" b="1" dirty="0" smtClean="0">
                <a:solidFill>
                  <a:schemeClr val="tx1"/>
                </a:solidFill>
              </a:rPr>
              <a:t>Lo anterior cuesta </a:t>
            </a:r>
            <a:r>
              <a:rPr lang="es-ES" sz="2000" b="1" dirty="0" smtClean="0">
                <a:solidFill>
                  <a:srgbClr val="FF0000"/>
                </a:solidFill>
              </a:rPr>
              <a:t>$4,3 billones </a:t>
            </a:r>
            <a:r>
              <a:rPr lang="es-ES" sz="2000" b="1" dirty="0" smtClean="0">
                <a:solidFill>
                  <a:schemeClr val="tx1"/>
                </a:solidFill>
              </a:rPr>
              <a:t>en los </a:t>
            </a:r>
            <a:r>
              <a:rPr lang="es-ES" sz="2000" b="1" dirty="0" smtClean="0">
                <a:solidFill>
                  <a:srgbClr val="FF0000"/>
                </a:solidFill>
              </a:rPr>
              <a:t>172</a:t>
            </a:r>
            <a:r>
              <a:rPr lang="es-ES" sz="2000" b="1" dirty="0" smtClean="0">
                <a:solidFill>
                  <a:schemeClr val="tx1"/>
                </a:solidFill>
              </a:rPr>
              <a:t> municipios de </a:t>
            </a:r>
            <a:r>
              <a:rPr lang="es-ES" sz="2000" b="1" dirty="0" smtClean="0">
                <a:solidFill>
                  <a:srgbClr val="FF0000"/>
                </a:solidFill>
              </a:rPr>
              <a:t>Alta Vulnerabilidad </a:t>
            </a:r>
            <a:r>
              <a:rPr lang="es-ES" sz="2000" b="1" dirty="0" smtClean="0">
                <a:solidFill>
                  <a:schemeClr val="tx1"/>
                </a:solidFill>
              </a:rPr>
              <a:t>en el </a:t>
            </a:r>
            <a:r>
              <a:rPr lang="es-ES" sz="2000" b="1" u="sng" dirty="0" smtClean="0">
                <a:solidFill>
                  <a:schemeClr val="tx1"/>
                </a:solidFill>
              </a:rPr>
              <a:t>primer año, </a:t>
            </a:r>
            <a:r>
              <a:rPr lang="es-ES" sz="2000" b="1" dirty="0" smtClean="0">
                <a:solidFill>
                  <a:schemeClr val="tx1"/>
                </a:solidFill>
              </a:rPr>
              <a:t>con la excepción del fortalecimiento de los programas sociales</a:t>
            </a:r>
            <a:endParaRPr lang="es-ES" sz="2000" b="1" dirty="0">
              <a:solidFill>
                <a:schemeClr val="tx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9551321" y="1367119"/>
            <a:ext cx="12452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1" algn="ctr"/>
            <a:r>
              <a:rPr lang="es-ES" b="1" u="sng" dirty="0" smtClean="0">
                <a:solidFill>
                  <a:schemeClr val="tx1"/>
                </a:solidFill>
              </a:rPr>
              <a:t>Primer Año</a:t>
            </a:r>
            <a:endParaRPr lang="es-ES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09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2028778" y="89838"/>
            <a:ext cx="8596668" cy="8051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5400" dirty="0" smtClean="0"/>
              <a:t>Acciones de largo plazo</a:t>
            </a:r>
            <a:endParaRPr lang="es-ES" sz="5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s-CO" dirty="0" smtClean="0"/>
              <a:t>13</a:t>
            </a:r>
            <a:endParaRPr lang="es-CO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985"/>
            <a:ext cx="12192000" cy="1354015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024853" y="971655"/>
            <a:ext cx="293754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5" tIns="91425" rIns="91425" bIns="91425" anchor="ctr" anchorCtr="0"/>
          <a:lstStyle/>
          <a:p>
            <a:pPr algn="ctr">
              <a:buClr>
                <a:schemeClr val="accent1"/>
              </a:buClr>
              <a:buFont typeface="Trebuchet MS"/>
              <a:buNone/>
            </a:pPr>
            <a:r>
              <a:rPr lang="es-ES" sz="2400" b="1" dirty="0">
                <a:solidFill>
                  <a:schemeClr val="tx1"/>
                </a:solidFill>
              </a:rPr>
              <a:t>CIUDADANÍA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071393" y="971522"/>
            <a:ext cx="3789464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5" tIns="91425" rIns="91425" bIns="91425" anchor="ctr" anchorCtr="0"/>
          <a:lstStyle/>
          <a:p>
            <a:pPr algn="ctr">
              <a:buClr>
                <a:schemeClr val="accent1"/>
              </a:buClr>
              <a:buFont typeface="Trebuchet MS"/>
              <a:buNone/>
            </a:pPr>
            <a:r>
              <a:rPr lang="es-ES" sz="2400" b="1" dirty="0" smtClean="0">
                <a:solidFill>
                  <a:schemeClr val="tx1"/>
                </a:solidFill>
              </a:rPr>
              <a:t>ESTADO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7991418" y="971653"/>
            <a:ext cx="3935411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ysClr val="windowText" lastClr="000000"/>
                </a:solidFill>
              </a:rPr>
              <a:t>EQUIDAD</a:t>
            </a:r>
            <a:endParaRPr lang="es-ES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024852" y="1540508"/>
            <a:ext cx="2937549" cy="411679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Fondo </a:t>
            </a:r>
            <a:r>
              <a:rPr lang="es-ES" sz="1800" dirty="0"/>
              <a:t>de Iniciativas Ciudadanas de </a:t>
            </a:r>
            <a:r>
              <a:rPr lang="es-ES" sz="1800" dirty="0" smtClean="0"/>
              <a:t>Paz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Presupuesto </a:t>
            </a:r>
            <a:r>
              <a:rPr lang="es-ES" sz="1800" dirty="0"/>
              <a:t>Participativo </a:t>
            </a:r>
            <a:r>
              <a:rPr lang="es-ES" sz="1800" dirty="0" smtClean="0"/>
              <a:t>Local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Audiencias </a:t>
            </a:r>
            <a:r>
              <a:rPr lang="es-ES" sz="1800" dirty="0"/>
              <a:t>Públicas para la Inversión </a:t>
            </a:r>
            <a:r>
              <a:rPr lang="es-ES" sz="1800" dirty="0" smtClean="0"/>
              <a:t>Regional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Fortalecimiento </a:t>
            </a:r>
            <a:r>
              <a:rPr lang="es-ES" sz="1800" dirty="0"/>
              <a:t>y Ampliación Programas de Desarrollo y Paz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071393" y="1504219"/>
            <a:ext cx="3789464" cy="415186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fontAlgn="b">
              <a:buFont typeface="Wingdings" charset="2"/>
              <a:buChar char="ü"/>
            </a:pPr>
            <a:r>
              <a:rPr lang="es-ES" sz="1800" dirty="0"/>
              <a:t>Formalización de la </a:t>
            </a:r>
            <a:r>
              <a:rPr lang="es-ES" sz="1800" dirty="0" smtClean="0"/>
              <a:t>Propiedad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Fortalecimiento </a:t>
            </a:r>
            <a:r>
              <a:rPr lang="es-ES" sz="1800" dirty="0"/>
              <a:t>Tributario </a:t>
            </a:r>
            <a:r>
              <a:rPr lang="es-ES" sz="1800" dirty="0" smtClean="0"/>
              <a:t>Municipal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Actualización </a:t>
            </a:r>
            <a:r>
              <a:rPr lang="es-ES" sz="1800" dirty="0"/>
              <a:t>y Formalización </a:t>
            </a:r>
            <a:r>
              <a:rPr lang="es-ES" sz="1800" dirty="0" smtClean="0"/>
              <a:t>Catastral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Creación </a:t>
            </a:r>
            <a:r>
              <a:rPr lang="es-ES" sz="1800" dirty="0"/>
              <a:t>de tecnocracias </a:t>
            </a:r>
            <a:r>
              <a:rPr lang="es-ES" sz="1800" dirty="0" smtClean="0"/>
              <a:t>locales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Garantizar Fiscalías a </a:t>
            </a:r>
            <a:r>
              <a:rPr lang="es-ES" sz="1800" dirty="0"/>
              <a:t>nivel </a:t>
            </a:r>
            <a:r>
              <a:rPr lang="es-ES" sz="1800" dirty="0" smtClean="0"/>
              <a:t>local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Construcción </a:t>
            </a:r>
            <a:r>
              <a:rPr lang="es-ES" sz="1800" dirty="0"/>
              <a:t>de Centros de </a:t>
            </a:r>
            <a:r>
              <a:rPr lang="es-ES" sz="1800" dirty="0" smtClean="0"/>
              <a:t>Convivencia e Implementación</a:t>
            </a:r>
            <a:r>
              <a:rPr lang="es-ES" sz="1800" dirty="0"/>
              <a:t> </a:t>
            </a:r>
            <a:r>
              <a:rPr lang="es-ES" sz="1800" dirty="0" smtClean="0"/>
              <a:t>de </a:t>
            </a:r>
            <a:r>
              <a:rPr lang="es-ES" sz="1800" dirty="0"/>
              <a:t>Programas de </a:t>
            </a:r>
            <a:r>
              <a:rPr lang="es-ES" sz="1800" dirty="0" smtClean="0"/>
              <a:t>Conciliación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Creación </a:t>
            </a:r>
            <a:r>
              <a:rPr lang="es-ES" sz="1800" dirty="0"/>
              <a:t>de cargos permanentes Rama </a:t>
            </a:r>
            <a:r>
              <a:rPr lang="es-ES" sz="1800" dirty="0" smtClean="0"/>
              <a:t>Judicial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Descongestión Carcelaria</a:t>
            </a:r>
            <a:endParaRPr lang="es-ES" sz="1800" dirty="0"/>
          </a:p>
        </p:txBody>
      </p:sp>
      <p:sp>
        <p:nvSpPr>
          <p:cNvPr id="19" name="Rectángulo 18"/>
          <p:cNvSpPr/>
          <p:nvPr/>
        </p:nvSpPr>
        <p:spPr>
          <a:xfrm>
            <a:off x="7991418" y="1504217"/>
            <a:ext cx="3962401" cy="473892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Desarrollo e infraestructura agropecuaria 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Mantenimiento y nuevas vías terciarias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Erradicación </a:t>
            </a:r>
            <a:r>
              <a:rPr lang="es-ES" sz="1800" dirty="0"/>
              <a:t>de cultivos ilícitos y </a:t>
            </a:r>
            <a:r>
              <a:rPr lang="es-ES" sz="1800" dirty="0" smtClean="0"/>
              <a:t>desarrollo alternativo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Regalías Ambientales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Atención </a:t>
            </a:r>
            <a:r>
              <a:rPr lang="es-ES" sz="1800" dirty="0"/>
              <a:t>Integral a la Primera Infancia </a:t>
            </a:r>
            <a:r>
              <a:rPr lang="es-ES" sz="1800" dirty="0" smtClean="0"/>
              <a:t>y adolescencia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Cobertura </a:t>
            </a:r>
            <a:r>
              <a:rPr lang="es-ES" sz="1800" dirty="0"/>
              <a:t>Educativa Básica y </a:t>
            </a:r>
            <a:r>
              <a:rPr lang="es-ES" sz="1800" dirty="0" smtClean="0"/>
              <a:t>Media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Cobertura </a:t>
            </a:r>
            <a:r>
              <a:rPr lang="es-ES" sz="1800" dirty="0"/>
              <a:t>Rural Educación </a:t>
            </a:r>
            <a:r>
              <a:rPr lang="es-ES" sz="1800" dirty="0" smtClean="0"/>
              <a:t>Superior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Cobertura </a:t>
            </a:r>
            <a:r>
              <a:rPr lang="es-ES" sz="1800" dirty="0"/>
              <a:t>Rural Programa Adulto </a:t>
            </a:r>
            <a:r>
              <a:rPr lang="es-ES" sz="1800" dirty="0" smtClean="0"/>
              <a:t>Mayor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Modelo </a:t>
            </a:r>
            <a:r>
              <a:rPr lang="es-ES" sz="1800" dirty="0"/>
              <a:t>diferencial de </a:t>
            </a:r>
            <a:r>
              <a:rPr lang="es-ES" sz="1800" dirty="0" smtClean="0"/>
              <a:t>Salud </a:t>
            </a:r>
            <a:r>
              <a:rPr lang="es-ES" sz="1800" dirty="0"/>
              <a:t>R</a:t>
            </a:r>
            <a:r>
              <a:rPr lang="es-ES" sz="1800" dirty="0" smtClean="0"/>
              <a:t>ural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Electrificación Rural, Agua y Saneamiento</a:t>
            </a:r>
          </a:p>
          <a:p>
            <a:pPr marL="285750" indent="-285750" fontAlgn="b">
              <a:buFont typeface="Wingdings" charset="2"/>
              <a:buChar char="ü"/>
            </a:pPr>
            <a:r>
              <a:rPr lang="es-ES" sz="1800" dirty="0" smtClean="0"/>
              <a:t>Vivienda </a:t>
            </a:r>
            <a:r>
              <a:rPr lang="es-ES" sz="1800" dirty="0"/>
              <a:t>Rural </a:t>
            </a:r>
          </a:p>
        </p:txBody>
      </p:sp>
    </p:spTree>
    <p:extLst>
      <p:ext uri="{BB962C8B-B14F-4D97-AF65-F5344CB8AC3E}">
        <p14:creationId xmlns:p14="http://schemas.microsoft.com/office/powerpoint/2010/main" val="209753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881295" y="2383451"/>
            <a:ext cx="8596668" cy="805162"/>
          </a:xfrm>
          <a:prstGeom prst="rect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5400" dirty="0" smtClean="0"/>
              <a:t>Acciones e Inversiones en:</a:t>
            </a:r>
            <a:endParaRPr lang="es-ES" sz="54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881295" y="3427665"/>
            <a:ext cx="8596668" cy="805162"/>
          </a:xfrm>
          <a:prstGeom prst="rect">
            <a:avLst/>
          </a:prstGeom>
          <a:solidFill>
            <a:srgbClr val="ED7D31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5400" dirty="0" smtClean="0"/>
              <a:t>Capacidades Ciudadanas</a:t>
            </a:r>
            <a:endParaRPr lang="es-ES" sz="5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bg1"/>
                </a:solidFill>
              </a:rPr>
              <a:t>14</a:t>
            </a:r>
            <a:endParaRPr lang="es-CO" b="1" dirty="0">
              <a:solidFill>
                <a:schemeClr val="bg1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985"/>
            <a:ext cx="12192000" cy="13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1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985"/>
            <a:ext cx="12192000" cy="13540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3784" y="935103"/>
            <a:ext cx="6214925" cy="662536"/>
          </a:xfrm>
          <a:solidFill>
            <a:srgbClr val="ED7D31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5" tIns="91425" rIns="91425" bIns="91425" anchor="ctr" anchorCtr="0"/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Trebuchet MS"/>
            </a:pPr>
            <a:r>
              <a:rPr lang="es-ES" sz="2800" dirty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rPr>
              <a:t>Promover las Capacidades Ciudadanas</a:t>
            </a:r>
          </a:p>
        </p:txBody>
      </p:sp>
      <p:sp>
        <p:nvSpPr>
          <p:cNvPr id="4" name="CuadroTexto 8"/>
          <p:cNvSpPr txBox="1"/>
          <p:nvPr/>
        </p:nvSpPr>
        <p:spPr>
          <a:xfrm>
            <a:off x="1213124" y="4559629"/>
            <a:ext cx="9765752" cy="7078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1441" algn="ctr"/>
            <a:r>
              <a:rPr lang="es-ES" sz="2000" b="1" dirty="0" smtClean="0">
                <a:solidFill>
                  <a:schemeClr val="tx1"/>
                </a:solidFill>
              </a:rPr>
              <a:t>Lo anterior cuesta </a:t>
            </a:r>
            <a:r>
              <a:rPr lang="es-ES" sz="2000" b="1" dirty="0" smtClean="0">
                <a:solidFill>
                  <a:srgbClr val="FF0000"/>
                </a:solidFill>
              </a:rPr>
              <a:t>$19,1 billones </a:t>
            </a:r>
            <a:r>
              <a:rPr lang="es-ES" sz="2000" b="1" dirty="0" smtClean="0">
                <a:solidFill>
                  <a:schemeClr val="tx1"/>
                </a:solidFill>
              </a:rPr>
              <a:t>en los municipios sujetos de intervención en los próximos </a:t>
            </a:r>
            <a:r>
              <a:rPr lang="es-ES" sz="2000" b="1" u="sng" dirty="0" smtClean="0">
                <a:solidFill>
                  <a:schemeClr val="tx1"/>
                </a:solidFill>
              </a:rPr>
              <a:t>15 años</a:t>
            </a:r>
            <a:endParaRPr lang="es-ES" sz="1600" b="1" u="sng" dirty="0">
              <a:solidFill>
                <a:schemeClr val="tx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83786" y="1828448"/>
            <a:ext cx="6214924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s-ES" sz="2000" b="1" dirty="0" smtClean="0"/>
              <a:t>Construir confianza</a:t>
            </a:r>
            <a:endParaRPr lang="es-ES" sz="1800" b="1" dirty="0" smtClean="0"/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s-ES" sz="2000" b="1" dirty="0" smtClean="0"/>
              <a:t>Promover asociatividad comunitaria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s-ES" sz="2000" b="1" dirty="0" smtClean="0"/>
              <a:t>Reconstrucción de la memoria local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s-ES" sz="2000" b="1" dirty="0" smtClean="0"/>
              <a:t>Apoyo a proyectos locales de desarrollo y paz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s-ES" sz="2000" b="1" dirty="0" smtClean="0"/>
              <a:t>Veedurías y presupuesto participativo</a:t>
            </a:r>
          </a:p>
          <a:p>
            <a:pPr marL="285750" indent="-285750">
              <a:buFont typeface="Arial"/>
              <a:buChar char="•"/>
            </a:pPr>
            <a:endParaRPr lang="es-ES" sz="2000" b="1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00532"/>
              </p:ext>
            </p:extLst>
          </p:nvPr>
        </p:nvGraphicFramePr>
        <p:xfrm>
          <a:off x="7400240" y="1123155"/>
          <a:ext cx="3773271" cy="2651760"/>
        </p:xfrm>
        <a:graphic>
          <a:graphicData uri="http://schemas.openxmlformats.org/drawingml/2006/table">
            <a:tbl>
              <a:tblPr/>
              <a:tblGrid>
                <a:gridCol w="2744658"/>
                <a:gridCol w="1028613"/>
              </a:tblGrid>
              <a:tr h="19050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Cifras en millones de pesos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Concepto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Inversión a 15 años</a:t>
                      </a:r>
                      <a:endParaRPr lang="es-E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Fondo de Iniciativas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Ciudadanas de Paz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16.474.680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Presupuesto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Participativo Local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1.613.080</a:t>
                      </a:r>
                      <a:endParaRPr lang="es-E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Audiencias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Públicas para la Inversión Regional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67.364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Fortalecimiento y Ampliación Programas de Desarrollo y Paz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909.892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Inversión </a:t>
                      </a:r>
                      <a:r>
                        <a:rPr lang="es-E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19.065.286</a:t>
                      </a:r>
                      <a:endParaRPr lang="es-E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s-CO" dirty="0" smtClean="0"/>
              <a:t>15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1184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881295" y="2383451"/>
            <a:ext cx="8596668" cy="8051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5400" dirty="0" smtClean="0"/>
              <a:t>Acciones e Inversiones en:</a:t>
            </a:r>
            <a:endParaRPr lang="es-ES" sz="54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881295" y="3427665"/>
            <a:ext cx="8596668" cy="8051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4400" dirty="0" smtClean="0"/>
              <a:t>Seguridad, Justicia y Gobernabilidad</a:t>
            </a:r>
            <a:endParaRPr lang="es-ES" sz="4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s-CO" dirty="0" smtClean="0"/>
              <a:t>16</a:t>
            </a:r>
            <a:endParaRPr lang="es-CO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985"/>
            <a:ext cx="12192000" cy="13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82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985"/>
            <a:ext cx="12192000" cy="13540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3784" y="558270"/>
            <a:ext cx="7163909" cy="839653"/>
          </a:xfr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25" tIns="91425" rIns="91425" bIns="91425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Trebuchet MS"/>
            </a:pPr>
            <a:r>
              <a:rPr lang="es-ES" sz="2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Unificar Catastro, Registro, Formalización de Propiedad y Cobro de Impuestos</a:t>
            </a:r>
          </a:p>
        </p:txBody>
      </p:sp>
      <p:sp>
        <p:nvSpPr>
          <p:cNvPr id="4" name="CuadroTexto 8"/>
          <p:cNvSpPr txBox="1"/>
          <p:nvPr/>
        </p:nvSpPr>
        <p:spPr>
          <a:xfrm>
            <a:off x="676914" y="4688667"/>
            <a:ext cx="11293016" cy="10156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1441" algn="ctr"/>
            <a:r>
              <a:rPr lang="es-ES" sz="2000" b="1" dirty="0" smtClean="0">
                <a:solidFill>
                  <a:schemeClr val="tx1"/>
                </a:solidFill>
              </a:rPr>
              <a:t>Lo anterior cuesta </a:t>
            </a:r>
            <a:r>
              <a:rPr lang="es-ES" sz="2000" b="1" dirty="0" smtClean="0">
                <a:solidFill>
                  <a:srgbClr val="FF0000"/>
                </a:solidFill>
              </a:rPr>
              <a:t>$900 mil millones </a:t>
            </a:r>
            <a:r>
              <a:rPr lang="es-ES" sz="2000" b="1" dirty="0" smtClean="0">
                <a:solidFill>
                  <a:schemeClr val="tx1"/>
                </a:solidFill>
              </a:rPr>
              <a:t>en los municipios sujetos de intervención en los próximos </a:t>
            </a:r>
            <a:r>
              <a:rPr lang="es-ES" sz="2000" b="1" u="sng" dirty="0" smtClean="0">
                <a:solidFill>
                  <a:schemeClr val="tx1"/>
                </a:solidFill>
              </a:rPr>
              <a:t>15 años</a:t>
            </a:r>
            <a:endParaRPr lang="es-ES" sz="1600" b="1" u="sng" dirty="0">
              <a:solidFill>
                <a:schemeClr val="tx1"/>
              </a:solidFill>
            </a:endParaRPr>
          </a:p>
          <a:p>
            <a:pPr marL="91441" algn="ctr"/>
            <a:r>
              <a:rPr lang="es-ES" sz="2000" b="1" dirty="0" smtClean="0">
                <a:solidFill>
                  <a:schemeClr val="tx1"/>
                </a:solidFill>
              </a:rPr>
              <a:t>Este debe ser el </a:t>
            </a:r>
            <a:r>
              <a:rPr lang="es-ES" sz="2000" b="1" dirty="0" smtClean="0">
                <a:solidFill>
                  <a:srgbClr val="FF0000"/>
                </a:solidFill>
              </a:rPr>
              <a:t>aporte mínimo a construir capacidad de gobierno local del Gobierno Nacional en el Posconflicto</a:t>
            </a:r>
            <a:endParaRPr lang="es-ES" sz="1600" b="1" dirty="0">
              <a:solidFill>
                <a:schemeClr val="tx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76914" y="1397923"/>
            <a:ext cx="6970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800" b="1" dirty="0" smtClean="0">
                <a:solidFill>
                  <a:srgbClr val="FF0000"/>
                </a:solidFill>
              </a:rPr>
              <a:t>El gran aporte del gobierno nacional al fortalecimiento de los </a:t>
            </a:r>
          </a:p>
          <a:p>
            <a:r>
              <a:rPr lang="es-ES" sz="1800" b="1" dirty="0" smtClean="0">
                <a:solidFill>
                  <a:srgbClr val="FF0000"/>
                </a:solidFill>
              </a:rPr>
              <a:t>Gobiernos Locales en el posconflicto debería ser:</a:t>
            </a:r>
            <a:endParaRPr lang="es-ES" sz="1800" b="1" dirty="0">
              <a:solidFill>
                <a:srgbClr val="FF000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14681" y="2044254"/>
            <a:ext cx="7564503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s-ES" sz="1600" b="1" dirty="0" smtClean="0"/>
              <a:t>Formalización de la tierra campesina: acceso a crédito, bienes públicos, apertura del mercado de tierras</a:t>
            </a:r>
            <a:endParaRPr lang="es-ES" b="1" dirty="0" smtClean="0"/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s-ES" sz="1600" b="1" dirty="0"/>
              <a:t>C</a:t>
            </a:r>
            <a:r>
              <a:rPr lang="es-ES" sz="1600" b="1" dirty="0" smtClean="0"/>
              <a:t>atastro rural y urbano actualizado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s-ES" sz="1600" b="1" dirty="0" smtClean="0"/>
              <a:t>Aumentar el doble los ingresos tributarios en los próximos 15 años, incrementar los presupuestos participativos y las veedurías ciudadanas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s-ES" sz="1600" b="1" dirty="0" smtClean="0"/>
              <a:t>Unificar los sistemas de información del registro, catastro y base tributaria local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s-ES" sz="1600" b="1" dirty="0" smtClean="0"/>
              <a:t>Crear una tecnocracia local mínima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157449"/>
              </p:ext>
            </p:extLst>
          </p:nvPr>
        </p:nvGraphicFramePr>
        <p:xfrm>
          <a:off x="8176371" y="885120"/>
          <a:ext cx="3431325" cy="2651760"/>
        </p:xfrm>
        <a:graphic>
          <a:graphicData uri="http://schemas.openxmlformats.org/drawingml/2006/table">
            <a:tbl>
              <a:tblPr/>
              <a:tblGrid>
                <a:gridCol w="2495928"/>
                <a:gridCol w="935397"/>
              </a:tblGrid>
              <a:tr h="19050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Cifras en millones de pesos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Concepto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Inversión a 15 años</a:t>
                      </a:r>
                      <a:endParaRPr lang="es-E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Formalización de la Propiedad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496.769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Fortalecimiento Tributario Municipal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196.884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Actualización y Formalización Catastral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68.456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Creación de </a:t>
                      </a:r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tecnocracias 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133.486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Inversión </a:t>
                      </a:r>
                      <a:r>
                        <a:rPr lang="es-E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895.595</a:t>
                      </a:r>
                      <a:endParaRPr lang="es-E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s-CO" dirty="0" smtClean="0"/>
              <a:t>17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3538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985"/>
            <a:ext cx="12192000" cy="13540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004" y="795535"/>
            <a:ext cx="6922000" cy="555918"/>
          </a:xfr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25" tIns="91425" rIns="91425" bIns="91425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Trebuchet MS"/>
            </a:pPr>
            <a:r>
              <a:rPr lang="es-ES" sz="2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Acceso y Provisión de Justicia</a:t>
            </a:r>
          </a:p>
        </p:txBody>
      </p:sp>
      <p:sp>
        <p:nvSpPr>
          <p:cNvPr id="4" name="CuadroTexto 8"/>
          <p:cNvSpPr txBox="1"/>
          <p:nvPr/>
        </p:nvSpPr>
        <p:spPr>
          <a:xfrm>
            <a:off x="628004" y="4634516"/>
            <a:ext cx="11048944" cy="8694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1441" algn="ctr"/>
            <a:r>
              <a:rPr lang="es-ES" sz="2000" b="1" dirty="0" smtClean="0">
                <a:solidFill>
                  <a:schemeClr val="tx1"/>
                </a:solidFill>
              </a:rPr>
              <a:t>La justicia es uno de los bienes públicos más </a:t>
            </a:r>
            <a:r>
              <a:rPr lang="es-ES" sz="2000" b="1" dirty="0" smtClean="0">
                <a:solidFill>
                  <a:srgbClr val="FF0000"/>
                </a:solidFill>
              </a:rPr>
              <a:t>escasos</a:t>
            </a:r>
            <a:r>
              <a:rPr lang="es-ES" sz="2000" b="1" dirty="0" smtClean="0">
                <a:solidFill>
                  <a:schemeClr val="tx1"/>
                </a:solidFill>
              </a:rPr>
              <a:t> en los municipios sujetos de intervención</a:t>
            </a:r>
          </a:p>
          <a:p>
            <a:pPr marL="91441" algn="ctr"/>
            <a:endParaRPr lang="es-ES" sz="1050" b="1" dirty="0">
              <a:solidFill>
                <a:schemeClr val="tx1"/>
              </a:solidFill>
            </a:endParaRPr>
          </a:p>
          <a:p>
            <a:pPr marL="91441" algn="ctr"/>
            <a:r>
              <a:rPr lang="es-ES" sz="2000" b="1" dirty="0" smtClean="0">
                <a:solidFill>
                  <a:schemeClr val="tx1"/>
                </a:solidFill>
              </a:rPr>
              <a:t>Debemos hacer entre los próximos 4  y 15 años lo que no se ha hecho en los últimos 50</a:t>
            </a:r>
            <a:endParaRPr lang="es-ES" sz="1600" b="1" dirty="0">
              <a:solidFill>
                <a:schemeClr val="tx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09388" y="1351453"/>
            <a:ext cx="6855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800" b="1" dirty="0" smtClean="0">
                <a:solidFill>
                  <a:srgbClr val="FF0000"/>
                </a:solidFill>
              </a:rPr>
              <a:t>El gran aporte al posconflicto y a la paz regional debería ser:</a:t>
            </a:r>
            <a:endParaRPr lang="es-ES" sz="1800" b="1" dirty="0">
              <a:solidFill>
                <a:srgbClr val="FF000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83784" y="1876247"/>
            <a:ext cx="756450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s-ES" sz="1600" b="1" dirty="0" smtClean="0"/>
              <a:t>Incrementar las capacidades de investigación y acusación (Fiscalía)</a:t>
            </a:r>
            <a:endParaRPr lang="es-ES" b="1" dirty="0" smtClean="0"/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s-ES" sz="1600" b="1" dirty="0" smtClean="0"/>
              <a:t>Mejorar el acceso a la justicia y la puesta en marcha de mecanismos alternativos (Centros de Convivencia)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s-ES" sz="1600" b="1" dirty="0" smtClean="0"/>
              <a:t>Contar con la planta de personal suficiente para atender la creciente demanda de justicia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s-ES" sz="1600" b="1" dirty="0" smtClean="0"/>
              <a:t>Dar solución a la crisis carcelaria a través de la generación de cupos y políticas de racionalización de la detención preventiva.</a:t>
            </a:r>
          </a:p>
          <a:p>
            <a:endParaRPr lang="es-ES" sz="1600" b="1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842270"/>
              </p:ext>
            </p:extLst>
          </p:nvPr>
        </p:nvGraphicFramePr>
        <p:xfrm>
          <a:off x="8019959" y="696166"/>
          <a:ext cx="3656988" cy="3383280"/>
        </p:xfrm>
        <a:graphic>
          <a:graphicData uri="http://schemas.openxmlformats.org/drawingml/2006/table">
            <a:tbl>
              <a:tblPr/>
              <a:tblGrid>
                <a:gridCol w="2429345"/>
                <a:gridCol w="1227643"/>
              </a:tblGrid>
              <a:tr h="19050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E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Cifras en millones de pesos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Concepto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Inversión a</a:t>
                      </a:r>
                      <a:r>
                        <a:rPr lang="es-ES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15 años</a:t>
                      </a:r>
                      <a:endParaRPr lang="es-E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Garantizar 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Fiscalías a nivel local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3.041.702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Construcción de Centros de </a:t>
                      </a:r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Convivencia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827.430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Implementación de Programas de Conciliación en Equidad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86.850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Creación de cargos permanentes Rama Judicial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17.050.401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Descongestión Carcelaria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3.708.785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Inversión Total</a:t>
                      </a:r>
                      <a:endParaRPr lang="es-E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24.715.168</a:t>
                      </a:r>
                      <a:endParaRPr lang="es-E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s-CO" dirty="0" smtClean="0"/>
              <a:t>1</a:t>
            </a:r>
            <a:r>
              <a:rPr lang="es-CO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5007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881295" y="2383451"/>
            <a:ext cx="8596668" cy="80516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5400" dirty="0" smtClean="0"/>
              <a:t>Acciones e Inversiones en:</a:t>
            </a:r>
            <a:endParaRPr lang="es-ES" sz="54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881295" y="3427665"/>
            <a:ext cx="8596668" cy="80516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dirty="0" smtClean="0"/>
              <a:t>Equidad – Desarrollo Productivo y Sostenible</a:t>
            </a:r>
            <a:endParaRPr lang="es-ES" sz="3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s-CO" dirty="0" smtClean="0"/>
              <a:t>19</a:t>
            </a:r>
            <a:endParaRPr lang="es-CO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985"/>
            <a:ext cx="12192000" cy="13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6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985"/>
            <a:ext cx="12192000" cy="1354015"/>
          </a:xfrm>
          <a:prstGeom prst="rect">
            <a:avLst/>
          </a:prstGeom>
        </p:spPr>
      </p:pic>
      <p:sp>
        <p:nvSpPr>
          <p:cNvPr id="10" name="CuadroTexto 8"/>
          <p:cNvSpPr txBox="1"/>
          <p:nvPr/>
        </p:nvSpPr>
        <p:spPr>
          <a:xfrm>
            <a:off x="8302625" y="576942"/>
            <a:ext cx="3801833" cy="597086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1441" algn="ctr"/>
            <a:r>
              <a:rPr lang="es-ES" sz="1600" b="1" dirty="0" smtClean="0">
                <a:solidFill>
                  <a:schemeClr val="tx1"/>
                </a:solidFill>
              </a:rPr>
              <a:t>Objetivo de Desarrollo Sostenible:</a:t>
            </a:r>
          </a:p>
          <a:p>
            <a:pPr marL="91441" algn="ctr"/>
            <a:endParaRPr lang="es-ES" b="1" dirty="0" smtClean="0">
              <a:solidFill>
                <a:schemeClr val="tx1"/>
              </a:solidFill>
            </a:endParaRPr>
          </a:p>
          <a:p>
            <a:r>
              <a:rPr lang="es-CO" sz="1600" b="1" dirty="0" smtClean="0"/>
              <a:t>#</a:t>
            </a:r>
            <a:r>
              <a:rPr lang="es-CO" sz="1600" b="1" dirty="0"/>
              <a:t>2:</a:t>
            </a:r>
            <a:r>
              <a:rPr lang="es-CO" sz="1600" dirty="0"/>
              <a:t>Poner fin al hambre, conseguir la seguridad alimentaria y una mejor nutrición, y </a:t>
            </a:r>
            <a:r>
              <a:rPr lang="es-CO" sz="1600" b="1" dirty="0"/>
              <a:t>promover la agricultura </a:t>
            </a:r>
            <a:r>
              <a:rPr lang="es-CO" sz="1600" b="1" dirty="0" smtClean="0"/>
              <a:t>sostenible</a:t>
            </a:r>
          </a:p>
          <a:p>
            <a:endParaRPr lang="es-CO" sz="1600" b="1" dirty="0" smtClean="0"/>
          </a:p>
          <a:p>
            <a:r>
              <a:rPr lang="es-CO" sz="1600" b="1" dirty="0" smtClean="0"/>
              <a:t>#9</a:t>
            </a:r>
            <a:r>
              <a:rPr lang="es-CO" sz="1600" b="1" dirty="0"/>
              <a:t>:</a:t>
            </a:r>
            <a:r>
              <a:rPr lang="es-CO" sz="1600" b="1" dirty="0" smtClean="0"/>
              <a:t> </a:t>
            </a:r>
            <a:r>
              <a:rPr lang="es-CO" sz="1600" dirty="0"/>
              <a:t>Desarrollar </a:t>
            </a:r>
            <a:r>
              <a:rPr lang="es-CO" sz="1600" b="1" dirty="0"/>
              <a:t>infraestructuras resilientes</a:t>
            </a:r>
            <a:r>
              <a:rPr lang="es-CO" sz="1600" dirty="0"/>
              <a:t>, promover la </a:t>
            </a:r>
            <a:r>
              <a:rPr lang="es-CO" sz="1600" b="1" dirty="0"/>
              <a:t>industrialización</a:t>
            </a:r>
            <a:r>
              <a:rPr lang="es-CO" sz="1600" dirty="0"/>
              <a:t> inclusiva y </a:t>
            </a:r>
            <a:r>
              <a:rPr lang="es-CO" sz="1600" b="1" dirty="0"/>
              <a:t>sostenible</a:t>
            </a:r>
            <a:r>
              <a:rPr lang="es-CO" sz="1600" dirty="0"/>
              <a:t>, y fomentar la </a:t>
            </a:r>
            <a:r>
              <a:rPr lang="es-CO" sz="1600" b="1" dirty="0" smtClean="0"/>
              <a:t>innovación</a:t>
            </a:r>
          </a:p>
          <a:p>
            <a:endParaRPr lang="es-CO" sz="1600" b="1" dirty="0" smtClean="0"/>
          </a:p>
          <a:p>
            <a:r>
              <a:rPr lang="es-CO" sz="1600" b="1" dirty="0" smtClean="0"/>
              <a:t>#10: </a:t>
            </a:r>
            <a:r>
              <a:rPr lang="es-CO" sz="1600" b="1" dirty="0"/>
              <a:t>Reducir las desigualdades </a:t>
            </a:r>
            <a:r>
              <a:rPr lang="es-CO" sz="1600" dirty="0"/>
              <a:t>entre países y </a:t>
            </a:r>
            <a:r>
              <a:rPr lang="es-CO" sz="1600" b="1" dirty="0"/>
              <a:t>dentro de </a:t>
            </a:r>
            <a:r>
              <a:rPr lang="es-CO" sz="1600" b="1" dirty="0" smtClean="0"/>
              <a:t>ellos</a:t>
            </a:r>
          </a:p>
          <a:p>
            <a:endParaRPr lang="es-CO" sz="1600" b="1" dirty="0" smtClean="0"/>
          </a:p>
          <a:p>
            <a:r>
              <a:rPr lang="es-CO" sz="1600" b="1" dirty="0" smtClean="0"/>
              <a:t>#12: </a:t>
            </a:r>
            <a:r>
              <a:rPr lang="es-CO" sz="1600" dirty="0" smtClean="0"/>
              <a:t>Garantizar las pautas de consumo y </a:t>
            </a:r>
            <a:r>
              <a:rPr lang="es-CO" sz="1600" b="1" dirty="0" smtClean="0"/>
              <a:t>de producción sostenibles</a:t>
            </a:r>
          </a:p>
          <a:p>
            <a:endParaRPr lang="es-CO" sz="1600" b="1" dirty="0" smtClean="0"/>
          </a:p>
          <a:p>
            <a:r>
              <a:rPr lang="es-CO" sz="1600" dirty="0" smtClean="0"/>
              <a:t>15. Proteger, restaurar y promover </a:t>
            </a:r>
            <a:r>
              <a:rPr lang="es-CO" sz="1600" b="1" dirty="0" smtClean="0"/>
              <a:t>la utilización sostenible de los ecosistemas terrestres,</a:t>
            </a:r>
            <a:r>
              <a:rPr lang="es-CO" sz="1600" dirty="0" smtClean="0"/>
              <a:t> gestionar de manera sostenible los </a:t>
            </a:r>
            <a:r>
              <a:rPr lang="es-CO" sz="1600" b="1" dirty="0" smtClean="0"/>
              <a:t>bosques</a:t>
            </a:r>
            <a:r>
              <a:rPr lang="es-CO" sz="1600" dirty="0" smtClean="0"/>
              <a:t>, combatir la desertificación y detener y revertir la degradación de la tierra, y </a:t>
            </a:r>
            <a:r>
              <a:rPr lang="es-CO" sz="1600" b="1" dirty="0" smtClean="0"/>
              <a:t>frenar la pérdida de diversidad biológica</a:t>
            </a:r>
            <a:endParaRPr lang="es-CO" sz="1600" b="1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3784" y="549027"/>
            <a:ext cx="6815018" cy="751533"/>
          </a:xfrm>
          <a:solidFill>
            <a:srgbClr val="385723"/>
          </a:solidFill>
        </p:spPr>
        <p:txBody>
          <a:bodyPr>
            <a:normAutofit fontScale="90000"/>
          </a:bodyPr>
          <a:lstStyle/>
          <a:p>
            <a:r>
              <a:rPr lang="es-ES" sz="3200" b="1" dirty="0" smtClean="0">
                <a:solidFill>
                  <a:srgbClr val="FFFFFF"/>
                </a:solidFill>
              </a:rPr>
              <a:t>Desarrollo Productivo y Sostenible</a:t>
            </a:r>
            <a:br>
              <a:rPr lang="es-ES" sz="3200" b="1" dirty="0" smtClean="0">
                <a:solidFill>
                  <a:srgbClr val="FFFFFF"/>
                </a:solidFill>
              </a:rPr>
            </a:br>
            <a:r>
              <a:rPr lang="es-ES" sz="1800" b="1" dirty="0" smtClean="0">
                <a:solidFill>
                  <a:srgbClr val="FFFFFF"/>
                </a:solidFill>
              </a:rPr>
              <a:t>Infraestructura ambiental, vial y del conocimiento para el desarrollo</a:t>
            </a:r>
            <a:endParaRPr lang="es-ES" sz="1600" dirty="0">
              <a:solidFill>
                <a:srgbClr val="FFFFFF"/>
              </a:solidFill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807609"/>
              </p:ext>
            </p:extLst>
          </p:nvPr>
        </p:nvGraphicFramePr>
        <p:xfrm>
          <a:off x="483784" y="1343600"/>
          <a:ext cx="7707716" cy="4714856"/>
        </p:xfrm>
        <a:graphic>
          <a:graphicData uri="http://schemas.openxmlformats.org/drawingml/2006/table">
            <a:tbl>
              <a:tblPr/>
              <a:tblGrid>
                <a:gridCol w="5606554"/>
                <a:gridCol w="2101162"/>
              </a:tblGrid>
              <a:tr h="292788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ES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Cifras en millones de pesos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959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Concepto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Inversión a 15 años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723"/>
                    </a:solidFill>
                  </a:tcPr>
                </a:tc>
              </a:tr>
              <a:tr h="376562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Formación de técnicos agropecuarios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26.791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873117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Desarrollo</a:t>
                      </a:r>
                      <a:r>
                        <a:rPr lang="es-E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agropecuario (asistencia técnica, formación empresarial y competitividad, asociatividad e inclusión al mercado)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5.326.433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91906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Centros de acopio, distritos de riego y sistemas</a:t>
                      </a:r>
                      <a:r>
                        <a:rPr lang="es-E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drenaje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16.332.169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91906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Mantenimiento (programa</a:t>
                      </a:r>
                      <a:r>
                        <a:rPr lang="es-E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camineros, 70% placa huella y 30% afirmado) y Construcción de vías terciarias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42.821.461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91906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Sustitución de cultivos</a:t>
                      </a:r>
                      <a:r>
                        <a:rPr lang="es-E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ilícitos y desarrollo alternativo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4.656.652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05600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Regalías Ambientales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11.134.675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95953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Inversión </a:t>
                      </a:r>
                      <a:r>
                        <a:rPr lang="es-E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80.298.181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85723"/>
                    </a:solidFill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s-CO" dirty="0" smtClean="0"/>
              <a:t>20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812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881295" y="2383451"/>
            <a:ext cx="8596668" cy="80516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5400" dirty="0" smtClean="0"/>
              <a:t>Acciones e Inversiones en:</a:t>
            </a:r>
            <a:endParaRPr lang="es-ES" sz="54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881295" y="3427665"/>
            <a:ext cx="8596668" cy="80516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4400" dirty="0" smtClean="0"/>
              <a:t>Equidad – Inclusión Social</a:t>
            </a:r>
            <a:endParaRPr lang="es-ES" sz="4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s-CO" dirty="0" smtClean="0"/>
              <a:t>21</a:t>
            </a:r>
            <a:endParaRPr lang="es-CO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985"/>
            <a:ext cx="12192000" cy="13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8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985"/>
            <a:ext cx="12192000" cy="13540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2356" y="640912"/>
            <a:ext cx="6839999" cy="759385"/>
          </a:xfrm>
          <a:solidFill>
            <a:srgbClr val="385723"/>
          </a:solidFill>
        </p:spPr>
        <p:txBody>
          <a:bodyPr>
            <a:normAutofit fontScale="90000"/>
          </a:bodyPr>
          <a:lstStyle/>
          <a:p>
            <a:r>
              <a:rPr lang="es-ES" sz="3600" b="1" dirty="0" smtClean="0">
                <a:solidFill>
                  <a:srgbClr val="FFFFFF"/>
                </a:solidFill>
              </a:rPr>
              <a:t>Inclusión Social</a:t>
            </a:r>
            <a:br>
              <a:rPr lang="es-ES" sz="3600" b="1" dirty="0" smtClean="0">
                <a:solidFill>
                  <a:srgbClr val="FFFFFF"/>
                </a:solidFill>
              </a:rPr>
            </a:br>
            <a:r>
              <a:rPr lang="es-ES" sz="1600" b="1" dirty="0" smtClean="0">
                <a:solidFill>
                  <a:srgbClr val="FFFFFF"/>
                </a:solidFill>
              </a:rPr>
              <a:t>Educación, Salud, Electrificación, Vivienda y Saneamiento Básico</a:t>
            </a:r>
            <a:endParaRPr lang="es-ES" sz="1400" dirty="0">
              <a:solidFill>
                <a:srgbClr val="FFFFFF"/>
              </a:solidFill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641111"/>
              </p:ext>
            </p:extLst>
          </p:nvPr>
        </p:nvGraphicFramePr>
        <p:xfrm>
          <a:off x="192730" y="1436297"/>
          <a:ext cx="7030395" cy="4692528"/>
        </p:xfrm>
        <a:graphic>
          <a:graphicData uri="http://schemas.openxmlformats.org/drawingml/2006/table">
            <a:tbl>
              <a:tblPr/>
              <a:tblGrid>
                <a:gridCol w="4913842"/>
                <a:gridCol w="2116553"/>
              </a:tblGrid>
              <a:tr h="292788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ES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Cifras en millones de pesos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959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Concepto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Inversión a 15 años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723"/>
                    </a:solidFill>
                  </a:tcPr>
                </a:tc>
              </a:tr>
              <a:tr h="591906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Atención Integral</a:t>
                      </a:r>
                      <a:r>
                        <a:rPr lang="es-E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 la Primera Infancia e Infraestructura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81.942.268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37340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Cobertura Educativa Básica y Media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12.966.308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20858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Cobertura</a:t>
                      </a:r>
                      <a:r>
                        <a:rPr lang="es-E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Rural Educación</a:t>
                      </a:r>
                      <a:r>
                        <a:rPr lang="es-ES_tradnl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Superior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12.874.496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80715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Cobertura Rural Programa Adulto Mayor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2.602.410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91906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Modelo diferencial</a:t>
                      </a:r>
                      <a:r>
                        <a:rPr lang="es-E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salud rural (promotores, médicos y prima en la UPC)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8.345.843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18445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Electrificación Rural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1.344.630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36098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 Rural (cuantitativo</a:t>
                      </a:r>
                      <a:r>
                        <a:rPr lang="es-E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 cualitativo)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11.836.464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77484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Agua y Saneamiento Básico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8.752.659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95953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Inversión </a:t>
                      </a:r>
                      <a:r>
                        <a:rPr lang="es-E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140.665.078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85723"/>
                    </a:solidFill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s-CO" dirty="0" smtClean="0"/>
              <a:t>22</a:t>
            </a:r>
            <a:endParaRPr lang="es-CO" dirty="0"/>
          </a:p>
        </p:txBody>
      </p:sp>
      <p:sp>
        <p:nvSpPr>
          <p:cNvPr id="10" name="CuadroTexto 8"/>
          <p:cNvSpPr txBox="1"/>
          <p:nvPr/>
        </p:nvSpPr>
        <p:spPr>
          <a:xfrm>
            <a:off x="7461250" y="640912"/>
            <a:ext cx="4540250" cy="62170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1441" algn="ctr"/>
            <a:r>
              <a:rPr lang="es-ES" sz="1600" b="1" dirty="0" smtClean="0">
                <a:solidFill>
                  <a:schemeClr val="tx1"/>
                </a:solidFill>
              </a:rPr>
              <a:t>Objetivo de Desarrollo Sostenible:</a:t>
            </a:r>
          </a:p>
          <a:p>
            <a:pPr marL="91441" algn="ctr"/>
            <a:endParaRPr lang="es-ES" b="1" dirty="0" smtClean="0">
              <a:solidFill>
                <a:schemeClr val="tx1"/>
              </a:solidFill>
            </a:endParaRPr>
          </a:p>
          <a:p>
            <a:r>
              <a:rPr lang="es-CO" sz="1600" b="1" dirty="0" smtClean="0"/>
              <a:t>#2:</a:t>
            </a:r>
            <a:r>
              <a:rPr lang="es-CO" sz="1600" dirty="0" smtClean="0"/>
              <a:t>Poner fin al hambre, conseguir </a:t>
            </a:r>
            <a:r>
              <a:rPr lang="es-CO" sz="1600" b="1" dirty="0" smtClean="0"/>
              <a:t>la seguridad alimentaria </a:t>
            </a:r>
            <a:r>
              <a:rPr lang="es-CO" sz="1600" dirty="0" smtClean="0"/>
              <a:t>y una </a:t>
            </a:r>
            <a:r>
              <a:rPr lang="es-CO" sz="1600" b="1" dirty="0" smtClean="0"/>
              <a:t>mejor nutrición</a:t>
            </a:r>
            <a:r>
              <a:rPr lang="es-CO" sz="1600" dirty="0" smtClean="0"/>
              <a:t>, y promover la agricultura sostenible</a:t>
            </a:r>
          </a:p>
          <a:p>
            <a:endParaRPr lang="es-CO" sz="1600" dirty="0" smtClean="0"/>
          </a:p>
          <a:p>
            <a:r>
              <a:rPr lang="es-CO" sz="1600" b="1" dirty="0" smtClean="0"/>
              <a:t>#</a:t>
            </a:r>
            <a:r>
              <a:rPr lang="es-CO" sz="1600" b="1" dirty="0"/>
              <a:t>3: </a:t>
            </a:r>
            <a:r>
              <a:rPr lang="es-CO" sz="1600" dirty="0"/>
              <a:t>Garantizar una </a:t>
            </a:r>
            <a:r>
              <a:rPr lang="es-CO" sz="1600" b="1" dirty="0"/>
              <a:t>vida saludable </a:t>
            </a:r>
            <a:r>
              <a:rPr lang="es-CO" sz="1600" dirty="0"/>
              <a:t>y promover el </a:t>
            </a:r>
            <a:r>
              <a:rPr lang="es-CO" sz="1600" b="1" dirty="0"/>
              <a:t>bienestar</a:t>
            </a:r>
            <a:r>
              <a:rPr lang="es-CO" sz="1600" dirty="0"/>
              <a:t> para todos para todas las </a:t>
            </a:r>
            <a:r>
              <a:rPr lang="es-CO" sz="1600" dirty="0" smtClean="0"/>
              <a:t>edades</a:t>
            </a:r>
          </a:p>
          <a:p>
            <a:endParaRPr lang="es-CO" sz="1600" dirty="0"/>
          </a:p>
          <a:p>
            <a:r>
              <a:rPr lang="es-CO" sz="1600" b="1" dirty="0" smtClean="0"/>
              <a:t>#4: </a:t>
            </a:r>
            <a:r>
              <a:rPr lang="es-CO" sz="1600" dirty="0" smtClean="0"/>
              <a:t>Garantizar </a:t>
            </a:r>
            <a:r>
              <a:rPr lang="es-CO" sz="1600" dirty="0"/>
              <a:t>una </a:t>
            </a:r>
            <a:r>
              <a:rPr lang="es-CO" sz="1600" b="1" dirty="0"/>
              <a:t>educación</a:t>
            </a:r>
            <a:r>
              <a:rPr lang="es-CO" sz="1600" dirty="0"/>
              <a:t> de calidad inclusiva y equitativa, y promover las oportunidades de aprendizaje permanente para </a:t>
            </a:r>
            <a:r>
              <a:rPr lang="es-CO" sz="1600" dirty="0" smtClean="0"/>
              <a:t>todos.</a:t>
            </a:r>
          </a:p>
          <a:p>
            <a:endParaRPr lang="es-CO" sz="1600" dirty="0" smtClean="0"/>
          </a:p>
          <a:p>
            <a:r>
              <a:rPr lang="es-CO" sz="1600" b="1" dirty="0" smtClean="0"/>
              <a:t>#6: </a:t>
            </a:r>
            <a:r>
              <a:rPr lang="es-CO" sz="1600" dirty="0"/>
              <a:t>Garantizar la disponibilidad y la gestión sostenible del </a:t>
            </a:r>
            <a:r>
              <a:rPr lang="es-CO" sz="1600" b="1" dirty="0"/>
              <a:t>agua</a:t>
            </a:r>
            <a:r>
              <a:rPr lang="es-CO" sz="1600" dirty="0"/>
              <a:t> y el </a:t>
            </a:r>
            <a:r>
              <a:rPr lang="es-CO" sz="1600" b="1" dirty="0"/>
              <a:t>saneamiento</a:t>
            </a:r>
            <a:r>
              <a:rPr lang="es-CO" sz="1600" dirty="0"/>
              <a:t> para </a:t>
            </a:r>
            <a:r>
              <a:rPr lang="es-CO" sz="1600" dirty="0" smtClean="0"/>
              <a:t>todos</a:t>
            </a:r>
          </a:p>
          <a:p>
            <a:endParaRPr lang="es-CO" sz="1600" dirty="0"/>
          </a:p>
          <a:p>
            <a:r>
              <a:rPr lang="es-CO" sz="1600" b="1" dirty="0"/>
              <a:t>#</a:t>
            </a:r>
            <a:r>
              <a:rPr lang="es-CO" sz="1600" b="1" dirty="0" smtClean="0"/>
              <a:t>7</a:t>
            </a:r>
            <a:r>
              <a:rPr lang="es-CO" sz="1600" dirty="0" smtClean="0"/>
              <a:t>: </a:t>
            </a:r>
            <a:r>
              <a:rPr lang="es-CO" sz="1600" dirty="0"/>
              <a:t>Asegurar el acceso a </a:t>
            </a:r>
            <a:r>
              <a:rPr lang="es-CO" sz="1600" b="1" dirty="0"/>
              <a:t>energías asequibles, fiables, sostenibles </a:t>
            </a:r>
            <a:r>
              <a:rPr lang="es-CO" sz="1600" dirty="0"/>
              <a:t>y modernas para </a:t>
            </a:r>
            <a:r>
              <a:rPr lang="es-CO" sz="1600" dirty="0" smtClean="0"/>
              <a:t>todos</a:t>
            </a:r>
          </a:p>
          <a:p>
            <a:endParaRPr lang="es-CO" sz="1600" dirty="0" smtClean="0"/>
          </a:p>
          <a:p>
            <a:r>
              <a:rPr lang="es-CO" sz="1600" b="1" dirty="0"/>
              <a:t>#10: Reducir las desigualdades </a:t>
            </a:r>
            <a:r>
              <a:rPr lang="es-CO" sz="1600" dirty="0"/>
              <a:t>entre países y </a:t>
            </a:r>
            <a:r>
              <a:rPr lang="es-CO" sz="1600" b="1" dirty="0"/>
              <a:t>dentro de </a:t>
            </a:r>
            <a:r>
              <a:rPr lang="es-CO" sz="1600" b="1" dirty="0" smtClean="0"/>
              <a:t>ellos</a:t>
            </a:r>
          </a:p>
          <a:p>
            <a:endParaRPr lang="es-CO" sz="1600" b="1" dirty="0"/>
          </a:p>
          <a:p>
            <a:r>
              <a:rPr lang="es-CO" sz="1600" b="1" dirty="0" smtClean="0"/>
              <a:t>#11: </a:t>
            </a:r>
            <a:r>
              <a:rPr lang="es-CO" sz="1600" dirty="0" smtClean="0"/>
              <a:t>Conseguir que las ciudades y </a:t>
            </a:r>
            <a:r>
              <a:rPr lang="es-CO" sz="1600" b="1" dirty="0" smtClean="0"/>
              <a:t>los asentamientos humanos sean inclusivos, seguros, resilientes y sostenibles</a:t>
            </a:r>
          </a:p>
        </p:txBody>
      </p:sp>
    </p:spTree>
    <p:extLst>
      <p:ext uri="{BB962C8B-B14F-4D97-AF65-F5344CB8AC3E}">
        <p14:creationId xmlns:p14="http://schemas.microsoft.com/office/powerpoint/2010/main" val="153597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985"/>
            <a:ext cx="12192000" cy="1354015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/>
          </p:nvPr>
        </p:nvGraphicFramePr>
        <p:xfrm>
          <a:off x="204635" y="1250470"/>
          <a:ext cx="7732866" cy="5092917"/>
        </p:xfrm>
        <a:graphic>
          <a:graphicData uri="http://schemas.openxmlformats.org/drawingml/2006/table">
            <a:tbl>
              <a:tblPr/>
              <a:tblGrid>
                <a:gridCol w="5624848"/>
                <a:gridCol w="2108018"/>
              </a:tblGrid>
              <a:tr h="292788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ES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Cifras en millones de pesos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959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Concepto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Inversión a 15 años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</a:tr>
              <a:tr h="591906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Desarme,</a:t>
                      </a:r>
                      <a:r>
                        <a:rPr lang="es-E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Desmovilización y Reintegración (alzados en armas y redes de apoyo)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3.215.648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873117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 acuerdo Agropecuario (conectividad TIC</a:t>
                      </a:r>
                      <a:r>
                        <a:rPr lang="es-E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 </a:t>
                      </a:r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formalización laboral rural)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324.604</a:t>
                      </a:r>
                      <a:endParaRPr lang="es-E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91906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 acuerdo Drogas (reducción del consumo)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3.656.924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91906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 acuerdo Participación Política </a:t>
                      </a:r>
                    </a:p>
                    <a:p>
                      <a:pPr algn="l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(alertas tempranas, campañas cultura de paz y derechos humanos, estimulo a la participación electoral, capacitación a comunicadores comunitarios, 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misión electoral especial, tribunales de garantías electorales, circunscripciones transitorias especiales de paz y canal de televisión)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816.751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91906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Desminado</a:t>
                      </a:r>
                      <a:r>
                        <a:rPr lang="es-E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750.000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95953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Inversión </a:t>
                      </a:r>
                      <a:r>
                        <a:rPr lang="es-E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8.763.929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</a:tr>
            </a:tbl>
          </a:graphicData>
        </a:graphic>
      </p:graphicFrame>
      <p:sp>
        <p:nvSpPr>
          <p:cNvPr id="8" name="Título 1"/>
          <p:cNvSpPr txBox="1">
            <a:spLocks/>
          </p:cNvSpPr>
          <p:nvPr/>
        </p:nvSpPr>
        <p:spPr>
          <a:xfrm>
            <a:off x="0" y="-4403"/>
            <a:ext cx="12192000" cy="752548"/>
          </a:xfrm>
          <a:prstGeom prst="rect">
            <a:avLst/>
          </a:prstGeom>
          <a:solidFill>
            <a:srgbClr val="70AD47">
              <a:alpha val="69804"/>
            </a:srgbClr>
          </a:solidFill>
          <a:ln w="12700" cap="flat" cmpd="sng" algn="ctr">
            <a:solidFill>
              <a:srgbClr val="000000">
                <a:alpha val="69804"/>
              </a:srgbClr>
            </a:solidFill>
            <a:prstDash val="solid"/>
            <a:miter lim="800000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25" tIns="91425" rIns="91425" bIns="91425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EL DESAF</a:t>
            </a:r>
            <a:r>
              <a:rPr lang="es-ES_tradnl" sz="3600" dirty="0" smtClean="0">
                <a:solidFill>
                  <a:schemeClr val="bg1"/>
                </a:solidFill>
              </a:rPr>
              <a:t>Í</a:t>
            </a:r>
            <a:r>
              <a:rPr lang="en-US" sz="3600" dirty="0" smtClean="0">
                <a:solidFill>
                  <a:schemeClr val="bg1"/>
                </a:solidFill>
              </a:rPr>
              <a:t>O DE CUMPLIR LOS ACUERDOS DE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LA HABANA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CuadroTexto 8"/>
          <p:cNvSpPr txBox="1"/>
          <p:nvPr/>
        </p:nvSpPr>
        <p:spPr>
          <a:xfrm>
            <a:off x="8264520" y="886163"/>
            <a:ext cx="3559304" cy="54784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1441" algn="ctr"/>
            <a:r>
              <a:rPr lang="es-ES" sz="1600" b="1" dirty="0" smtClean="0">
                <a:solidFill>
                  <a:schemeClr val="tx1"/>
                </a:solidFill>
              </a:rPr>
              <a:t>Objetivo de Desarrollo Sostenible:</a:t>
            </a:r>
          </a:p>
          <a:p>
            <a:pPr marL="91441" algn="ctr"/>
            <a:endParaRPr lang="es-ES" b="1" dirty="0" smtClean="0">
              <a:solidFill>
                <a:schemeClr val="tx1"/>
              </a:solidFill>
            </a:endParaRPr>
          </a:p>
          <a:p>
            <a:r>
              <a:rPr lang="es-CO" sz="1600" b="1" dirty="0" smtClean="0"/>
              <a:t>#2:</a:t>
            </a:r>
            <a:r>
              <a:rPr lang="es-CO" sz="1600" dirty="0" smtClean="0"/>
              <a:t>Poner fin al hambre, conseguir </a:t>
            </a:r>
            <a:r>
              <a:rPr lang="es-CO" sz="1600" b="1" dirty="0" smtClean="0"/>
              <a:t>la seguridad alimentaria </a:t>
            </a:r>
            <a:r>
              <a:rPr lang="es-CO" sz="1600" dirty="0" smtClean="0"/>
              <a:t>y una </a:t>
            </a:r>
            <a:r>
              <a:rPr lang="es-CO" sz="1600" b="1" dirty="0" smtClean="0"/>
              <a:t>mejor nutrición</a:t>
            </a:r>
            <a:r>
              <a:rPr lang="es-CO" sz="1600" dirty="0" smtClean="0"/>
              <a:t>, y promover la agricultura sostenible</a:t>
            </a:r>
          </a:p>
          <a:p>
            <a:endParaRPr lang="es-CO" sz="1600" dirty="0" smtClean="0"/>
          </a:p>
          <a:p>
            <a:r>
              <a:rPr lang="es-CO" sz="1600" b="1" dirty="0" smtClean="0"/>
              <a:t>#</a:t>
            </a:r>
            <a:r>
              <a:rPr lang="es-CO" sz="1600" b="1" dirty="0"/>
              <a:t>3: </a:t>
            </a:r>
            <a:r>
              <a:rPr lang="es-CO" sz="1600" dirty="0"/>
              <a:t>Garantizar una </a:t>
            </a:r>
            <a:r>
              <a:rPr lang="es-CO" sz="1600" b="1" dirty="0"/>
              <a:t>vida saludable </a:t>
            </a:r>
            <a:r>
              <a:rPr lang="es-CO" sz="1600" dirty="0"/>
              <a:t>y promover el </a:t>
            </a:r>
            <a:r>
              <a:rPr lang="es-CO" sz="1600" b="1" dirty="0"/>
              <a:t>bienestar</a:t>
            </a:r>
            <a:r>
              <a:rPr lang="es-CO" sz="1600" dirty="0"/>
              <a:t> para todos para todas las </a:t>
            </a:r>
            <a:r>
              <a:rPr lang="es-CO" sz="1600" dirty="0" smtClean="0"/>
              <a:t>edades</a:t>
            </a:r>
          </a:p>
          <a:p>
            <a:endParaRPr lang="es-CO" sz="1600" dirty="0" smtClean="0"/>
          </a:p>
          <a:p>
            <a:r>
              <a:rPr lang="es-CO" sz="1600" b="1" dirty="0" smtClean="0"/>
              <a:t>#11: </a:t>
            </a:r>
            <a:r>
              <a:rPr lang="es-CO" sz="1600" dirty="0" smtClean="0"/>
              <a:t>Conseguir que las ciudades y </a:t>
            </a:r>
            <a:r>
              <a:rPr lang="es-CO" sz="1600" b="1" dirty="0" smtClean="0"/>
              <a:t>los asentamientos humanos sean inclusivos, seguros, resilientes y sostenibles</a:t>
            </a:r>
          </a:p>
          <a:p>
            <a:endParaRPr lang="es-CO" sz="1600" b="1" dirty="0" smtClean="0"/>
          </a:p>
          <a:p>
            <a:r>
              <a:rPr lang="es-CO" sz="1600" b="1" dirty="0" smtClean="0"/>
              <a:t>#16: </a:t>
            </a:r>
            <a:r>
              <a:rPr lang="es-CO" sz="1600" dirty="0"/>
              <a:t>Promover </a:t>
            </a:r>
            <a:r>
              <a:rPr lang="es-CO" sz="1600" b="1" dirty="0"/>
              <a:t>sociedades pacíficas </a:t>
            </a:r>
            <a:r>
              <a:rPr lang="es-CO" sz="1600" dirty="0"/>
              <a:t>e inclusivas para el desarrollo sostenible, facilitar acceso </a:t>
            </a:r>
            <a:r>
              <a:rPr lang="es-CO" sz="1600" b="1" dirty="0"/>
              <a:t>a la justicia </a:t>
            </a:r>
            <a:r>
              <a:rPr lang="es-CO" sz="1600" dirty="0"/>
              <a:t>para todos y crear instituciones eficaces, responsables e inclusivas a todos los </a:t>
            </a:r>
            <a:r>
              <a:rPr lang="es-CO" sz="1600" dirty="0" smtClean="0"/>
              <a:t>niveles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11690903" y="0"/>
            <a:ext cx="515053" cy="3077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s-CO" dirty="0" smtClean="0"/>
              <a:t>23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8402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 txBox="1">
            <a:spLocks/>
          </p:cNvSpPr>
          <p:nvPr/>
        </p:nvSpPr>
        <p:spPr>
          <a:xfrm>
            <a:off x="442452" y="356723"/>
            <a:ext cx="11415252" cy="870213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200" b="1" dirty="0">
                <a:solidFill>
                  <a:schemeClr val="tx1"/>
                </a:solidFill>
              </a:rPr>
              <a:t>Fondo de Inversiones para la Paz</a:t>
            </a:r>
            <a:endParaRPr lang="es-ES_tradnl" sz="3200" b="1" dirty="0">
              <a:solidFill>
                <a:schemeClr val="tx1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442452" y="1440965"/>
            <a:ext cx="11415251" cy="62153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400" b="1" dirty="0" smtClean="0">
                <a:solidFill>
                  <a:schemeClr val="tx1"/>
                </a:solidFill>
              </a:rPr>
              <a:t>¿En qué consiste el Plan de Inversiones?</a:t>
            </a:r>
            <a:endParaRPr lang="es-ES_tradnl" sz="2400" b="1" dirty="0">
              <a:solidFill>
                <a:schemeClr val="tx1"/>
              </a:solidFill>
            </a:endParaRPr>
          </a:p>
        </p:txBody>
      </p:sp>
      <p:sp>
        <p:nvSpPr>
          <p:cNvPr id="7" name="1 CuadroTexto"/>
          <p:cNvSpPr txBox="1"/>
          <p:nvPr/>
        </p:nvSpPr>
        <p:spPr>
          <a:xfrm>
            <a:off x="9026473" y="2382953"/>
            <a:ext cx="2960325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</a:rPr>
              <a:t>Proponemos invertir el </a:t>
            </a:r>
            <a:r>
              <a:rPr lang="es-ES" sz="2000" b="1" dirty="0" smtClean="0">
                <a:solidFill>
                  <a:srgbClr val="FF0000"/>
                </a:solidFill>
              </a:rPr>
              <a:t>1,4% del PIB anual </a:t>
            </a:r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</a:rPr>
              <a:t>durante 15 años</a:t>
            </a:r>
          </a:p>
        </p:txBody>
      </p:sp>
      <p:sp>
        <p:nvSpPr>
          <p:cNvPr id="9" name="1 CuadroTexto"/>
          <p:cNvSpPr txBox="1"/>
          <p:nvPr/>
        </p:nvSpPr>
        <p:spPr>
          <a:xfrm>
            <a:off x="9007813" y="3508230"/>
            <a:ext cx="2960325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</a:rPr>
              <a:t>El </a:t>
            </a:r>
            <a:r>
              <a:rPr lang="es-ES" sz="2000" b="1" dirty="0" smtClean="0">
                <a:solidFill>
                  <a:srgbClr val="FF0000"/>
                </a:solidFill>
              </a:rPr>
              <a:t>Dividendo Económico de la Paz </a:t>
            </a:r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</a:rPr>
              <a:t>según MinHacienda será de entre 1 y 2 puntos del PIB.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9007813" y="5302716"/>
            <a:ext cx="2960325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</a:rPr>
              <a:t>Ese Dividendo debe invertirse en la Colombia Rural y las Víctimas del Conflicto</a:t>
            </a:r>
          </a:p>
        </p:txBody>
      </p:sp>
      <p:graphicFrame>
        <p:nvGraphicFramePr>
          <p:cNvPr id="13" name="5 Tabla"/>
          <p:cNvGraphicFramePr>
            <a:graphicFrameLocks noGrp="1"/>
          </p:cNvGraphicFramePr>
          <p:nvPr>
            <p:extLst/>
          </p:nvPr>
        </p:nvGraphicFramePr>
        <p:xfrm>
          <a:off x="442452" y="2276529"/>
          <a:ext cx="8355654" cy="4349626"/>
        </p:xfrm>
        <a:graphic>
          <a:graphicData uri="http://schemas.openxmlformats.org/drawingml/2006/table">
            <a:tbl>
              <a:tblPr/>
              <a:tblGrid>
                <a:gridCol w="5078227"/>
                <a:gridCol w="1739869"/>
                <a:gridCol w="913603"/>
                <a:gridCol w="623955"/>
              </a:tblGrid>
              <a:tr h="228730">
                <a:tc gridSpan="3">
                  <a:txBody>
                    <a:bodyPr/>
                    <a:lstStyle/>
                    <a:p>
                      <a:pPr algn="r" rtl="0" fontAlgn="b"/>
                      <a:r>
                        <a:rPr lang="es-ES" sz="12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Cifras en billones de pesos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3565" marR="13565" marT="135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29485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24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EJES </a:t>
                      </a:r>
                    </a:p>
                  </a:txBody>
                  <a:tcPr marL="13565" marR="13565" marT="135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24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Inversión a 15 años</a:t>
                      </a:r>
                    </a:p>
                  </a:txBody>
                  <a:tcPr marL="13565" marR="13565" marT="135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s-ES" sz="12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13565" marR="13565" marT="135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</a:tr>
              <a:tr h="529485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2800" b="1" i="0" u="none" strike="noStrike" kern="1200" dirty="0" smtClean="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3565" marR="13565" marT="135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24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Billones</a:t>
                      </a:r>
                    </a:p>
                  </a:txBody>
                  <a:tcPr marL="13565" marR="13565" marT="135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ES" sz="24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Part. %</a:t>
                      </a:r>
                      <a:endParaRPr lang="es-ES" sz="24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13565" marR="13565" marT="135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s-ES" sz="28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13565" marR="13565" marT="135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</a:tr>
              <a:tr h="437418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Capacidades</a:t>
                      </a:r>
                      <a:r>
                        <a:rPr lang="es-ES" sz="2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Ciudadanas</a:t>
                      </a:r>
                      <a:r>
                        <a:rPr lang="es-ES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19,1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6,2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3565" marR="13565" marT="1356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3565" marR="13565" marT="1356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37418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Seguridad,</a:t>
                      </a:r>
                      <a:r>
                        <a:rPr lang="es-ES" sz="2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Justicia y Gobernabilidad</a:t>
                      </a:r>
                      <a:endParaRPr lang="es-ES" sz="2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3565" marR="13565" marT="135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25,6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8,3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3565" marR="13565" marT="1356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3565" marR="13565" marT="1356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37418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Desarrollo Productivo y Sostenible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80,3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26,1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3565" marR="13565" marT="1356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3565" marR="13565" marT="1356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37418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Inclusión Social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140,7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45,6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3565" marR="13565" marT="1356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3565" marR="13565" marT="1356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37418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Acuerdos</a:t>
                      </a:r>
                      <a:r>
                        <a:rPr lang="es-ES" sz="2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de la Habana 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8,8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2,8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3565" marR="13565" marT="1356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3565" marR="13565" marT="1356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37418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Reparación Víctimas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33,6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ES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10,9</a:t>
                      </a:r>
                    </a:p>
                  </a:txBody>
                  <a:tcPr marL="13565" marR="13565" marT="1356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ES" sz="28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3565" marR="13565" marT="1356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37418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2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Inversión Total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2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308,0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2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13565" marR="13565" marT="135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" sz="28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3565" marR="13565" marT="135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bg1"/>
                </a:solidFill>
              </a:rPr>
              <a:t>24</a:t>
            </a:r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49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797666" y="178361"/>
            <a:ext cx="8596668" cy="45748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4800" dirty="0" smtClean="0"/>
              <a:t>TOTAL INVERSIONES NECESARIAS</a:t>
            </a:r>
            <a:endParaRPr lang="es-ES" sz="4800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5952964" y="1437461"/>
            <a:ext cx="0" cy="391320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1 CuadroTexto"/>
          <p:cNvSpPr txBox="1"/>
          <p:nvPr/>
        </p:nvSpPr>
        <p:spPr>
          <a:xfrm>
            <a:off x="428411" y="5152358"/>
            <a:ext cx="5167971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</a:rPr>
              <a:t>Hemos estimado que buena parte de esta inversión ya está prevista, para cumplir las metas del PND y compromisos de CONPES.</a:t>
            </a:r>
          </a:p>
        </p:txBody>
      </p:sp>
      <p:sp>
        <p:nvSpPr>
          <p:cNvPr id="12" name="1 CuadroTexto"/>
          <p:cNvSpPr txBox="1"/>
          <p:nvPr/>
        </p:nvSpPr>
        <p:spPr>
          <a:xfrm>
            <a:off x="6164784" y="5152358"/>
            <a:ext cx="5593347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</a:rPr>
              <a:t>Las coberturas en educación y primera infancia, así como el funcionamiento de la rama judicial y la fiscalía explican buena parte del gasto recurrente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979975"/>
            <a:ext cx="5901559" cy="402616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38" y="945244"/>
            <a:ext cx="5520407" cy="4091562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bg1"/>
                </a:solidFill>
              </a:rPr>
              <a:t>25</a:t>
            </a:r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02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6 Rectángulo"/>
          <p:cNvSpPr/>
          <p:nvPr/>
        </p:nvSpPr>
        <p:spPr>
          <a:xfrm>
            <a:off x="216840" y="1594493"/>
            <a:ext cx="11777220" cy="52635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0" vert="horz" wrap="square" lIns="11430" tIns="11430" rIns="11430" bIns="11430" numCol="1" spcCol="1270" anchor="t" anchorCtr="0">
            <a:noAutofit/>
          </a:bodyPr>
          <a:lstStyle/>
          <a:p>
            <a:pPr marL="342900" indent="-342900" algn="just">
              <a:buFont typeface="Wingdings" charset="2"/>
              <a:buChar char="ü"/>
            </a:pPr>
            <a:r>
              <a:rPr lang="es-ES_tradnl" sz="2400" dirty="0" smtClean="0">
                <a:solidFill>
                  <a:schemeClr val="tx1"/>
                </a:solidFill>
              </a:rPr>
              <a:t>Necesitamos cumplirle a </a:t>
            </a:r>
            <a:r>
              <a:rPr lang="es-ES_tradnl" sz="2400" b="1" dirty="0" smtClean="0">
                <a:solidFill>
                  <a:schemeClr val="tx1"/>
                </a:solidFill>
              </a:rPr>
              <a:t>15 millones de colombianos</a:t>
            </a:r>
            <a:r>
              <a:rPr lang="es-ES_tradnl" sz="2400" dirty="0" smtClean="0">
                <a:solidFill>
                  <a:schemeClr val="tx1"/>
                </a:solidFill>
              </a:rPr>
              <a:t> olvidados por el Estado y victimizados por los ilegales, especialmente en las zonas rurales de </a:t>
            </a:r>
            <a:r>
              <a:rPr lang="es-ES_tradnl" sz="2400" b="1" dirty="0" smtClean="0">
                <a:solidFill>
                  <a:schemeClr val="tx1"/>
                </a:solidFill>
              </a:rPr>
              <a:t>439 municipios </a:t>
            </a:r>
            <a:r>
              <a:rPr lang="es-ES_tradnl" sz="2400" dirty="0" smtClean="0">
                <a:solidFill>
                  <a:schemeClr val="tx1"/>
                </a:solidFill>
              </a:rPr>
              <a:t>y los cinturones de pobreza de </a:t>
            </a:r>
            <a:r>
              <a:rPr lang="es-ES_tradnl" sz="2400" b="1" dirty="0" smtClean="0">
                <a:solidFill>
                  <a:schemeClr val="tx1"/>
                </a:solidFill>
              </a:rPr>
              <a:t>16 ciudades</a:t>
            </a:r>
            <a:r>
              <a:rPr lang="es-ES_tradnl" sz="2400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s-ES_tradnl" sz="2400" dirty="0" smtClean="0">
                <a:solidFill>
                  <a:schemeClr val="tx1"/>
                </a:solidFill>
              </a:rPr>
              <a:t> </a:t>
            </a:r>
          </a:p>
          <a:p>
            <a:pPr marL="342900" indent="-342900" algn="just">
              <a:buFont typeface="Wingdings" charset="2"/>
              <a:buChar char="ü"/>
            </a:pPr>
            <a:r>
              <a:rPr lang="es-ES_tradnl" sz="2400" b="1" dirty="0" smtClean="0">
                <a:solidFill>
                  <a:schemeClr val="tx1"/>
                </a:solidFill>
              </a:rPr>
              <a:t>Construir ciudadanía, estado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smtClean="0">
                <a:solidFill>
                  <a:schemeClr val="tx1"/>
                </a:solidFill>
              </a:rPr>
              <a:t>y mercado </a:t>
            </a:r>
            <a:r>
              <a:rPr lang="es-ES_tradnl" sz="2400" dirty="0" smtClean="0">
                <a:solidFill>
                  <a:schemeClr val="tx1"/>
                </a:solidFill>
              </a:rPr>
              <a:t>en esos 455 municipios para cerrar las brechas campo-ciudad, pagar la enorme deuda social y disminuir la </a:t>
            </a:r>
            <a:r>
              <a:rPr lang="es-ES_tradnl" sz="2400" dirty="0" smtClean="0">
                <a:cs typeface="Bebas Neue"/>
              </a:rPr>
              <a:t>presencia diferenciada del Estado, entre el centro y las regiones. </a:t>
            </a:r>
          </a:p>
          <a:p>
            <a:pPr marL="342900" indent="-342900" algn="just">
              <a:buFont typeface="Wingdings" charset="2"/>
              <a:buChar char="ü"/>
            </a:pPr>
            <a:endParaRPr lang="es-ES_tradnl" sz="2400" dirty="0">
              <a:cs typeface="Bebas Neue"/>
            </a:endParaRPr>
          </a:p>
          <a:p>
            <a:pPr marL="342900" indent="-342900" algn="just">
              <a:buFont typeface="Wingdings" charset="2"/>
              <a:buChar char="ü"/>
            </a:pPr>
            <a:r>
              <a:rPr lang="es-ES_tradnl" sz="2400" b="1" dirty="0">
                <a:cs typeface="Bebas Neue"/>
              </a:rPr>
              <a:t>Reemplazar a los ilegales </a:t>
            </a:r>
            <a:r>
              <a:rPr lang="es-ES_tradnl" sz="2400" dirty="0">
                <a:cs typeface="Bebas Neue"/>
              </a:rPr>
              <a:t>y evitar su resurgimiento con nuevos </a:t>
            </a:r>
            <a:r>
              <a:rPr lang="es-ES_tradnl" sz="2400" dirty="0" smtClean="0">
                <a:cs typeface="Bebas Neue"/>
              </a:rPr>
              <a:t>nombres implica redistribuir representación política, inclusión territorial y socioeconómica, y asegurar monopolio estatal de la seguridad, justicia y tributación para ofrecer bienes públicos</a:t>
            </a:r>
          </a:p>
          <a:p>
            <a:pPr algn="just"/>
            <a:endParaRPr lang="es-ES_tradnl" sz="2400" dirty="0" smtClean="0">
              <a:cs typeface="Bebas Neue"/>
            </a:endParaRPr>
          </a:p>
          <a:p>
            <a:pPr marL="342900" indent="-342900" algn="just">
              <a:buFont typeface="Wingdings" charset="2"/>
              <a:buChar char="ü"/>
            </a:pPr>
            <a:r>
              <a:rPr lang="es-ES_tradnl" sz="2400" b="1" dirty="0" smtClean="0">
                <a:cs typeface="Bebas Neue"/>
              </a:rPr>
              <a:t>Cumplir a la paz, es </a:t>
            </a:r>
            <a:r>
              <a:rPr lang="es-ES_tradnl" sz="2400" b="1" dirty="0" err="1" smtClean="0">
                <a:cs typeface="Bebas Neue"/>
              </a:rPr>
              <a:t>tambi</a:t>
            </a:r>
            <a:r>
              <a:rPr lang="es-ES" sz="2400" b="1" dirty="0" err="1" smtClean="0">
                <a:cs typeface="Bebas Neue"/>
              </a:rPr>
              <a:t>én</a:t>
            </a:r>
            <a:r>
              <a:rPr lang="es-ES" sz="2400" b="1" dirty="0" smtClean="0">
                <a:cs typeface="Bebas Neue"/>
              </a:rPr>
              <a:t> cumplirle a</a:t>
            </a:r>
            <a:r>
              <a:rPr lang="es-ES_tradnl" sz="2400" b="1" dirty="0" smtClean="0">
                <a:cs typeface="Bebas Neue"/>
              </a:rPr>
              <a:t> las víctimas, al cierre de brechas PND, a la Misión Rural </a:t>
            </a:r>
            <a:r>
              <a:rPr lang="es-ES_tradnl" sz="2400" dirty="0" smtClean="0">
                <a:cs typeface="Bebas Neue"/>
              </a:rPr>
              <a:t>y  a los </a:t>
            </a:r>
            <a:r>
              <a:rPr lang="es-ES_tradnl" sz="2400" b="1" dirty="0" smtClean="0">
                <a:cs typeface="Bebas Neue"/>
              </a:rPr>
              <a:t>Objetivos de Desarrollo Sostenible en 2030</a:t>
            </a:r>
            <a:endParaRPr lang="es-ES_tradnl" sz="2400" dirty="0" smtClean="0">
              <a:solidFill>
                <a:schemeClr val="tx1"/>
              </a:solidFill>
              <a:cs typeface="Bebas Neue"/>
            </a:endParaRPr>
          </a:p>
          <a:p>
            <a:pPr marL="342900" indent="-342900" algn="just">
              <a:buFont typeface="Wingdings" charset="2"/>
              <a:buChar char="ü"/>
            </a:pPr>
            <a:endParaRPr lang="es-ES_tradnl" sz="2000" dirty="0" smtClean="0">
              <a:solidFill>
                <a:schemeClr val="tx1"/>
              </a:solidFill>
            </a:endParaRPr>
          </a:p>
          <a:p>
            <a:pPr algn="just"/>
            <a:endParaRPr lang="es-ES_tradnl" sz="2000" dirty="0" smtClean="0">
              <a:solidFill>
                <a:schemeClr val="tx1"/>
              </a:solidFill>
            </a:endParaRPr>
          </a:p>
          <a:p>
            <a:pPr algn="just"/>
            <a:endParaRPr lang="es-ES_tradnl" sz="2000" dirty="0" smtClean="0">
              <a:solidFill>
                <a:schemeClr val="tx1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593124" y="860680"/>
            <a:ext cx="10923373" cy="64708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0" marR="0" indent="0" algn="l" rtl="0">
              <a:spcBef>
                <a:spcPts val="0"/>
              </a:spcBef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400" b="1" dirty="0" smtClean="0">
                <a:solidFill>
                  <a:schemeClr val="tx1"/>
                </a:solidFill>
              </a:rPr>
              <a:t>¿Para qué es necesario hacer estas inversiones?</a:t>
            </a:r>
            <a:endParaRPr lang="es-ES_tradnl" sz="2400" b="1" dirty="0">
              <a:solidFill>
                <a:schemeClr val="tx1"/>
              </a:solidFill>
            </a:endParaRPr>
          </a:p>
        </p:txBody>
      </p:sp>
      <p:sp>
        <p:nvSpPr>
          <p:cNvPr id="8" name="6 Rectángulo"/>
          <p:cNvSpPr/>
          <p:nvPr/>
        </p:nvSpPr>
        <p:spPr>
          <a:xfrm>
            <a:off x="593124" y="197706"/>
            <a:ext cx="10923373" cy="5762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algn="ctr"/>
            <a:r>
              <a:rPr lang="es-ES_tradnl" sz="2800" b="1" dirty="0" smtClean="0">
                <a:solidFill>
                  <a:schemeClr val="tx1"/>
                </a:solidFill>
              </a:rPr>
              <a:t>Inversiones para la paz como garant</a:t>
            </a:r>
            <a:r>
              <a:rPr lang="es-ES" sz="2800" b="1" dirty="0" err="1" smtClean="0">
                <a:solidFill>
                  <a:schemeClr val="tx1"/>
                </a:solidFill>
              </a:rPr>
              <a:t>ía</a:t>
            </a:r>
            <a:r>
              <a:rPr lang="es-ES" sz="2800" b="1" dirty="0" smtClean="0">
                <a:solidFill>
                  <a:schemeClr val="tx1"/>
                </a:solidFill>
              </a:rPr>
              <a:t> de no repetición</a:t>
            </a:r>
            <a:endParaRPr lang="es-ES_tradnl" sz="2800" b="1" dirty="0" smtClean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1676947" y="0"/>
            <a:ext cx="5150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bg1"/>
                </a:solidFill>
              </a:rPr>
              <a:t>26</a:t>
            </a:r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36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0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" name="Shape 1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6847" y="811080"/>
            <a:ext cx="5670300" cy="20042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/>
          <p:cNvSpPr txBox="1"/>
          <p:nvPr/>
        </p:nvSpPr>
        <p:spPr>
          <a:xfrm>
            <a:off x="1553902" y="2449075"/>
            <a:ext cx="87873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chemeClr val="accent6">
                    <a:lumMod val="50000"/>
                  </a:schemeClr>
                </a:solidFill>
              </a:rPr>
              <a:t>@</a:t>
            </a:r>
            <a:r>
              <a:rPr lang="es-ES" sz="4800" b="1" dirty="0" smtClean="0">
                <a:solidFill>
                  <a:schemeClr val="accent6">
                    <a:lumMod val="50000"/>
                  </a:schemeClr>
                </a:solidFill>
              </a:rPr>
              <a:t>CLOPEZanalista</a:t>
            </a:r>
            <a:endParaRPr lang="es-ES" sz="4800" b="1" dirty="0" smtClean="0">
              <a:solidFill>
                <a:schemeClr val="accent6">
                  <a:lumMod val="50000"/>
                </a:schemeClr>
              </a:solidFill>
              <a:hlinkClick r:id=""/>
            </a:endParaRPr>
          </a:p>
          <a:p>
            <a:pPr algn="ctr"/>
            <a:r>
              <a:rPr lang="es-ES" sz="4800" b="1" dirty="0" smtClean="0">
                <a:solidFill>
                  <a:srgbClr val="C5E0B4"/>
                </a:solidFill>
                <a:hlinkClick r:id=""/>
              </a:rPr>
              <a:t>www.claudia-lopez.com</a:t>
            </a:r>
            <a:endParaRPr lang="es-ES" sz="4800" b="1" dirty="0" smtClean="0">
              <a:solidFill>
                <a:srgbClr val="C5E0B4"/>
              </a:solidFill>
            </a:endParaRPr>
          </a:p>
          <a:p>
            <a:pPr algn="ctr"/>
            <a:r>
              <a:rPr lang="es-ES" sz="4800" b="1" dirty="0" smtClean="0">
                <a:solidFill>
                  <a:srgbClr val="C5E0B4"/>
                </a:solidFill>
                <a:hlinkClick r:id="rId5"/>
              </a:rPr>
              <a:t>clopezsenado10@gmail.com</a:t>
            </a:r>
            <a:endParaRPr lang="es-ES" sz="4800" b="1" dirty="0" smtClean="0">
              <a:solidFill>
                <a:srgbClr val="C5E0B4"/>
              </a:solidFill>
            </a:endParaRPr>
          </a:p>
          <a:p>
            <a:pPr algn="ctr"/>
            <a:r>
              <a:rPr lang="es-ES" sz="4800" b="1" dirty="0" smtClean="0">
                <a:solidFill>
                  <a:srgbClr val="385723"/>
                </a:solidFill>
              </a:rPr>
              <a:t>Teléfono oficina: (1) 382 3440 </a:t>
            </a:r>
          </a:p>
        </p:txBody>
      </p:sp>
    </p:spTree>
    <p:extLst>
      <p:ext uri="{BB962C8B-B14F-4D97-AF65-F5344CB8AC3E}">
        <p14:creationId xmlns:p14="http://schemas.microsoft.com/office/powerpoint/2010/main" val="136173003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20355</TotalTime>
  <Words>2839</Words>
  <Application>Microsoft Macintosh PowerPoint</Application>
  <PresentationFormat>Panorámica</PresentationFormat>
  <Paragraphs>604</Paragraphs>
  <Slides>28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7" baseType="lpstr">
      <vt:lpstr>Arial</vt:lpstr>
      <vt:lpstr>Bebas Neue</vt:lpstr>
      <vt:lpstr>Calibri</vt:lpstr>
      <vt:lpstr>Calibri Light</vt:lpstr>
      <vt:lpstr>MingLiU</vt:lpstr>
      <vt:lpstr>Times New Roman</vt:lpstr>
      <vt:lpstr>Trebuchet MS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Promover las Capacidades Ciudadanas</vt:lpstr>
      <vt:lpstr>Presentación de PowerPoint</vt:lpstr>
      <vt:lpstr>Unificar Catastro, Registro, Formalización de Propiedad y Cobro de Impuestos</vt:lpstr>
      <vt:lpstr>Acceso y Provisión de Justicia</vt:lpstr>
      <vt:lpstr>Presentación de PowerPoint</vt:lpstr>
      <vt:lpstr>Desarrollo Productivo y Sostenible Infraestructura ambiental, vial y del conocimiento para el desarrollo</vt:lpstr>
      <vt:lpstr>Presentación de PowerPoint</vt:lpstr>
      <vt:lpstr>Inclusión Social Educación, Salud, Electrificación, Vivienda y Saneamiento Básico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Brújula Comunicaciones</dc:creator>
  <cp:lastModifiedBy>Paula Daniela Reina</cp:lastModifiedBy>
  <cp:revision>1429</cp:revision>
  <cp:lastPrinted>2015-04-17T20:18:50Z</cp:lastPrinted>
  <dcterms:modified xsi:type="dcterms:W3CDTF">2016-02-03T18:39:09Z</dcterms:modified>
</cp:coreProperties>
</file>